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7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0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70" r:id="rId14"/>
    <p:sldId id="271" r:id="rId15"/>
    <p:sldId id="272" r:id="rId16"/>
    <p:sldId id="332" r:id="rId17"/>
    <p:sldId id="333" r:id="rId18"/>
    <p:sldId id="351" r:id="rId19"/>
    <p:sldId id="352" r:id="rId20"/>
    <p:sldId id="355" r:id="rId21"/>
    <p:sldId id="356" r:id="rId22"/>
    <p:sldId id="353" r:id="rId23"/>
    <p:sldId id="297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54" r:id="rId53"/>
    <p:sldId id="295" r:id="rId54"/>
    <p:sldId id="296" r:id="rId55"/>
    <p:sldId id="306" r:id="rId56"/>
    <p:sldId id="307" r:id="rId57"/>
    <p:sldId id="308" r:id="rId58"/>
    <p:sldId id="310" r:id="rId59"/>
    <p:sldId id="300" r:id="rId60"/>
    <p:sldId id="269" r:id="rId61"/>
    <p:sldId id="334" r:id="rId62"/>
    <p:sldId id="313" r:id="rId63"/>
    <p:sldId id="302" r:id="rId64"/>
    <p:sldId id="335" r:id="rId65"/>
    <p:sldId id="340" r:id="rId66"/>
    <p:sldId id="337" r:id="rId67"/>
    <p:sldId id="339" r:id="rId68"/>
    <p:sldId id="336" r:id="rId69"/>
    <p:sldId id="305" r:id="rId70"/>
    <p:sldId id="298" r:id="rId7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33" d="100"/>
          <a:sy n="33" d="100"/>
        </p:scale>
        <p:origin x="24" y="4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79" Type="http://schemas.openxmlformats.org/officeDocument/2006/relationships/customXml" Target="../customXml/item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  <a:p>
            <a:endParaRPr lang="en-US"/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/>
          </a:p>
          <a:p>
            <a:r>
              <a:rPr lang="en-US"/>
              <a:t>*</a:t>
            </a:r>
          </a:p>
        </p:txBody>
      </p:sp>
      <p:sp>
        <p:nvSpPr>
          <p:cNvPr id="4" name="Slide Image Placeholder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  <a:p>
            <a:endParaRPr lang="en-US"/>
          </a:p>
        </p:txBody>
      </p:sp>
      <p:sp>
        <p:nvSpPr>
          <p:cNvPr id="5" name="Notes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/>
          </a:p>
          <a:p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9293431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D6DD0B9E-1528-45A9-AFD1-EC714F8D18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52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B35C08B-53C5-4EDC-8030-AE581145EA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22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A0323EE9-42CB-4E2D-A951-511BCD3682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9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13CAADE-1A95-422F-B90B-B7B9D3EFAA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46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8E22FC5E-76EF-456A-B675-2B17E57CD4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93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926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2490BC5-CFA6-44A1-A0D9-C26DA3085F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420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2490BC5-CFA6-44A1-A0D9-C26DA3085F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11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2490BC5-CFA6-44A1-A0D9-C26DA3085F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04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D4562A9-234C-4CE2-9AD5-B4A6C29BFB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99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33C65EC-9A29-4D65-A60B-3702B33F31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88DBD78-9AF7-43CA-A81C-CCF998CC85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20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8CD7C5F-DAA4-45B3-9EA2-4B2CB8BD7E9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1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D7D79BF7-3F21-4F56-A697-F0D8BFEB66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544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02B3C7FA-3A8C-42FC-BDFE-5E06654DBA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860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464F34F-E516-40AF-95C8-DFFAFE15958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057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8C7C752-95C9-4B68-9FF6-1290F8E5B9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46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2575A1A-CB40-471C-B8E1-2EF8716F16B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223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D04ED1B2-E580-437A-868C-4475CE7C324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563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5FE84FD-4D23-4B1A-8150-5ABA14B6C3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573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A87C9CE7-DF1E-45D3-A001-C910C28B62E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53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569BECBC-3A15-4276-8B6C-64115A2B99A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4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0A0A9942-4518-40C4-A837-3611D23756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537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04189FB6-71C1-4B0E-A8B2-DB26426B551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343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08301F99-22FF-4854-9C9A-29AB67CFE54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814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67D05B4-C238-4BC6-A8A8-C0E083545E2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16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6DA8DC8D-A522-46ED-96B6-A64ADF61693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350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A1588500-F021-4DE1-B187-43FA27EC843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176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9105E68C-72DC-4B1C-808E-1EF29F189B7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535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E5DE039-7BC2-4C53-A917-6E39B388076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826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B815091-121C-85B4-130E-A13EE7482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A30BB62-0086-B645-DE86-7C64476A3F75}"/>
              </a:ext>
            </a:extLst>
          </p:cNvPr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EB28FBF-91D2-3AF6-6808-223E406E55CD}"/>
              </a:ext>
            </a:extLst>
          </p:cNvPr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B0BD0B3-8A9C-1EA3-504D-2D7CC573B7E0}"/>
              </a:ext>
            </a:extLst>
          </p:cNvPr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6240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150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9187378-AC89-C000-1D3B-78ACCA131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267511EB-4DEF-E19A-CB10-E72305BE65DB}"/>
              </a:ext>
            </a:extLst>
          </p:cNvPr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1BB17B3-D2E0-1403-C9A4-CD7C95B56DE1}"/>
              </a:ext>
            </a:extLst>
          </p:cNvPr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1483C3B-1D97-B01A-0CBC-8D6E66999D9A}"/>
              </a:ext>
            </a:extLst>
          </p:cNvPr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79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727246F-F45D-4DAA-B1E8-F74AF930CA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080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E6CC680-8F15-F335-952F-6AF106176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5F7B0FA-7574-7006-E07C-3BC34A2C4961}"/>
              </a:ext>
            </a:extLst>
          </p:cNvPr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790B45F-0A0E-F1E6-6B72-D2D1083AC8D9}"/>
              </a:ext>
            </a:extLst>
          </p:cNvPr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FA064D0-4AA5-13BA-FE7A-FA61C1F7B9E8}"/>
              </a:ext>
            </a:extLst>
          </p:cNvPr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063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BA2190A-B7E1-6B8B-777A-47DA4DDC0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F213BFDC-008C-1FB7-CDA0-35F94FA01C0D}"/>
              </a:ext>
            </a:extLst>
          </p:cNvPr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A8C542B-FD7A-9ACF-C1E8-9E4227C4B3BD}"/>
              </a:ext>
            </a:extLst>
          </p:cNvPr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B69885C-36A7-637B-F84A-DBAC45B03515}"/>
              </a:ext>
            </a:extLst>
          </p:cNvPr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580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511A18C-CCDB-F61A-0B39-E6D53C8DA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4C6FEBEE-6A39-AF44-CE36-C5CC22F0FF2A}"/>
              </a:ext>
            </a:extLst>
          </p:cNvPr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DF2FD62-2C2E-52AD-3AD6-FC7071F85D18}"/>
              </a:ext>
            </a:extLst>
          </p:cNvPr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338C3B3-7C73-5E85-85B4-45FA7039DA10}"/>
              </a:ext>
            </a:extLst>
          </p:cNvPr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9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FE331AA-F7BC-0572-1B37-6967AD5F7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30BAB5DC-CA06-8C20-0442-B12E7A194107}"/>
              </a:ext>
            </a:extLst>
          </p:cNvPr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C8ED06B-E27E-68DC-5FAD-37776EC28CC4}"/>
              </a:ext>
            </a:extLst>
          </p:cNvPr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76570E9-D4C1-2321-165F-3166E9AE17C2}"/>
              </a:ext>
            </a:extLst>
          </p:cNvPr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86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95A55C3C-F9E1-4769-981C-3D47317139C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2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3B05ABD-627A-4778-87FC-9C0EA479E1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48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16CE7E9-6D82-4E43-B245-503836406D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39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8C465DB-9B1D-4185-9D2A-C4EA09D30C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36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68449AB-70D6-40B3-80B1-091B138579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57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07042FC0-9C5F-4F22-8FC9-8C9D59B488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14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 noEditPoints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 noEditPoints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 noEditPoints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 noEditPoints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EditPoints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/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EditPoint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186/s40561-019-0089-y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40.sv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186/s40561-019-0089-y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BE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0" y="956070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6070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4" name="Group 4"/>
          <p:cNvGrpSpPr/>
          <p:nvPr/>
        </p:nvGrpSpPr>
        <p:grpSpPr>
          <a:xfrm>
            <a:off x="12542680" y="-302400"/>
            <a:ext cx="6609729" cy="10629945"/>
            <a:chOff x="0" y="0"/>
            <a:chExt cx="8000156" cy="128660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000156" cy="12866067"/>
            </a:xfrm>
            <a:custGeom>
              <a:avLst/>
              <a:gdLst/>
              <a:ahLst/>
              <a:cxnLst/>
              <a:rect l="l" t="t" r="r" b="b"/>
              <a:pathLst>
                <a:path w="8000156" h="12866067">
                  <a:moveTo>
                    <a:pt x="6171549" y="12866067"/>
                  </a:moveTo>
                  <a:lnTo>
                    <a:pt x="1828607" y="12866067"/>
                  </a:lnTo>
                  <a:cubicBezTo>
                    <a:pt x="818302" y="12866067"/>
                    <a:pt x="0" y="11944858"/>
                    <a:pt x="0" y="10807497"/>
                  </a:cubicBezTo>
                  <a:lnTo>
                    <a:pt x="0" y="2058571"/>
                  </a:lnTo>
                  <a:cubicBezTo>
                    <a:pt x="0" y="921210"/>
                    <a:pt x="818302" y="0"/>
                    <a:pt x="1828607" y="0"/>
                  </a:cubicBezTo>
                  <a:lnTo>
                    <a:pt x="6171549" y="0"/>
                  </a:lnTo>
                  <a:cubicBezTo>
                    <a:pt x="7181855" y="0"/>
                    <a:pt x="8000156" y="921210"/>
                    <a:pt x="8000156" y="2058571"/>
                  </a:cubicBezTo>
                  <a:lnTo>
                    <a:pt x="8000156" y="10807497"/>
                  </a:lnTo>
                  <a:cubicBezTo>
                    <a:pt x="8000156" y="11944858"/>
                    <a:pt x="7181855" y="12866067"/>
                    <a:pt x="6171549" y="12866067"/>
                  </a:cubicBezTo>
                  <a:close/>
                </a:path>
              </a:pathLst>
            </a:custGeom>
            <a:blipFill>
              <a:blip r:embed="rId4"/>
              <a:srcRect/>
              <a:stretch>
                <a:fillRect l="-102140" r="-102140"/>
              </a:stretch>
            </a:blipFill>
          </p:spPr>
          <p:txBody>
            <a:bodyPr/>
            <a:lstStyle/>
            <a:p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-608302"/>
            <a:ext cx="8140247" cy="5246370"/>
            <a:chOff x="0" y="0"/>
            <a:chExt cx="8183164" cy="52740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83164" cy="5274030"/>
            </a:xfrm>
            <a:custGeom>
              <a:avLst/>
              <a:gdLst/>
              <a:ahLst/>
              <a:cxnLst/>
              <a:rect l="l" t="t" r="r" b="b"/>
              <a:pathLst>
                <a:path w="8183164" h="5274030">
                  <a:moveTo>
                    <a:pt x="6235571" y="0"/>
                  </a:moveTo>
                  <a:lnTo>
                    <a:pt x="1947593" y="0"/>
                  </a:lnTo>
                  <a:cubicBezTo>
                    <a:pt x="872325" y="0"/>
                    <a:pt x="0" y="562212"/>
                    <a:pt x="0" y="1255219"/>
                  </a:cubicBezTo>
                  <a:lnTo>
                    <a:pt x="0" y="5274030"/>
                  </a:lnTo>
                  <a:lnTo>
                    <a:pt x="6235571" y="5274030"/>
                  </a:lnTo>
                  <a:cubicBezTo>
                    <a:pt x="7310839" y="5274030"/>
                    <a:pt x="8183164" y="4711819"/>
                    <a:pt x="8183164" y="4018811"/>
                  </a:cubicBezTo>
                  <a:lnTo>
                    <a:pt x="8183164" y="0"/>
                  </a:lnTo>
                  <a:lnTo>
                    <a:pt x="6235571" y="0"/>
                  </a:lnTo>
                  <a:close/>
                </a:path>
              </a:pathLst>
            </a:custGeom>
            <a:blipFill>
              <a:blip r:embed="rId5"/>
              <a:srcRect/>
              <a:stretch>
                <a:fillRect t="-1719" b="-1719"/>
              </a:stretch>
            </a:blipFill>
          </p:spPr>
          <p:txBody>
            <a:bodyPr/>
            <a:lstStyle/>
            <a:p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0" y="4753644"/>
            <a:ext cx="11963400" cy="2765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65"/>
              </a:lnSpc>
            </a:pPr>
            <a:r>
              <a:rPr lang="en-US" sz="5835" b="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AI- Based Training an Assessment  Tool For Vocational Education</a:t>
            </a:r>
          </a:p>
          <a:p>
            <a:pPr algn="l">
              <a:lnSpc>
                <a:spcPts val="5505"/>
              </a:lnSpc>
            </a:pPr>
            <a:r>
              <a:rPr lang="en-US" sz="3935">
                <a:solidFill>
                  <a:srgbClr val="808FA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    24-25J-185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6627274" y="282993"/>
            <a:ext cx="4654007" cy="878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Background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44929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IT21189258 | Vilajini.Y | 24-25J-185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5163" y="2259152"/>
            <a:ext cx="17752837" cy="3539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40" lvl="1" indent="-496570" algn="l">
              <a:lnSpc>
                <a:spcPts val="5520"/>
              </a:lnSpc>
              <a:buFont typeface="Arial" panose="020B0604020202020204" pitchFamily="34" charset="0"/>
              <a:buChar char="•"/>
            </a:pPr>
            <a:r>
              <a:rPr lang="en-US" sz="46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AI-driven viva sessions simulate real-world interview scenarios.</a:t>
            </a:r>
          </a:p>
          <a:p>
            <a:pPr algn="l">
              <a:lnSpc>
                <a:spcPts val="5520"/>
              </a:lnSpc>
            </a:pPr>
            <a:endParaRPr lang="en-US" sz="460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993140" lvl="1" indent="-496570" algn="l">
              <a:lnSpc>
                <a:spcPts val="5520"/>
              </a:lnSpc>
              <a:buFont typeface="Arial" panose="020B0604020202020204" pitchFamily="34" charset="0"/>
              <a:buChar char="•"/>
            </a:pPr>
            <a:r>
              <a:rPr lang="en-US" sz="46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Provides comprehensive assessments beyond written exams.</a:t>
            </a:r>
          </a:p>
          <a:p>
            <a:pPr algn="l">
              <a:lnSpc>
                <a:spcPts val="5520"/>
              </a:lnSpc>
            </a:pPr>
            <a:endParaRPr lang="en-US" sz="460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993140" lvl="1" indent="-496570" algn="l">
              <a:lnSpc>
                <a:spcPts val="5520"/>
              </a:lnSpc>
              <a:buFont typeface="Arial" panose="020B0604020202020204" pitchFamily="34" charset="0"/>
              <a:buChar char="•"/>
            </a:pPr>
            <a:r>
              <a:rPr lang="en-US" sz="46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Traditional assessment methods are manual and time-consuming.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5300701" y="282993"/>
            <a:ext cx="7686599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Research Question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44929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IT21189258 | Vilajini.Y | 24-25J-185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1511" y="2881117"/>
            <a:ext cx="15557789" cy="230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50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How can AI-driven</a:t>
            </a:r>
            <a:r>
              <a:rPr lang="en-GB" altLang="en-US" sz="50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50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automated assessments, including AI-Viva sessions, be developed to provide personalized, simulate realistic oral exams in vocational education?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4762"/>
            <a:ext cx="18288000" cy="1173580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2132409" y="1874692"/>
          <a:ext cx="14023183" cy="6537615"/>
        </p:xfrm>
        <a:graphic>
          <a:graphicData uri="http://schemas.openxmlformats.org/drawingml/2006/table">
            <a:tbl>
              <a:tblPr/>
              <a:tblGrid>
                <a:gridCol w="41789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318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316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4807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226347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Traditional ITS	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AI-Driven Assessment Systems	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Proposed System</a:t>
                      </a: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53293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AI-Driven Viva Simulations	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53293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Comprehensive NLP for Assessment	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04682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Context-Aware Adaptive Learning	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>
            <a:off x="9902225" y="5164198"/>
            <a:ext cx="1228568" cy="1152620"/>
          </a:xfrm>
          <a:custGeom>
            <a:avLst/>
            <a:gdLst/>
            <a:ahLst/>
            <a:cxnLst/>
            <a:rect l="l" t="t" r="r" b="b"/>
            <a:pathLst>
              <a:path w="1228568" h="1152620">
                <a:moveTo>
                  <a:pt x="0" y="0"/>
                </a:moveTo>
                <a:lnTo>
                  <a:pt x="1228568" y="0"/>
                </a:lnTo>
                <a:lnTo>
                  <a:pt x="1228568" y="1152620"/>
                </a:lnTo>
                <a:lnTo>
                  <a:pt x="0" y="1152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Freeform 6"/>
          <p:cNvSpPr/>
          <p:nvPr/>
        </p:nvSpPr>
        <p:spPr>
          <a:xfrm>
            <a:off x="13868100" y="7003361"/>
            <a:ext cx="1107513" cy="1039049"/>
          </a:xfrm>
          <a:custGeom>
            <a:avLst/>
            <a:gdLst/>
            <a:ahLst/>
            <a:cxnLst/>
            <a:rect l="l" t="t" r="r" b="b"/>
            <a:pathLst>
              <a:path w="1107513" h="1039049">
                <a:moveTo>
                  <a:pt x="0" y="0"/>
                </a:moveTo>
                <a:lnTo>
                  <a:pt x="1107514" y="0"/>
                </a:lnTo>
                <a:lnTo>
                  <a:pt x="1107514" y="1039049"/>
                </a:lnTo>
                <a:lnTo>
                  <a:pt x="0" y="10390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7" name="Freeform 7"/>
          <p:cNvSpPr/>
          <p:nvPr/>
        </p:nvSpPr>
        <p:spPr>
          <a:xfrm>
            <a:off x="13868100" y="5143500"/>
            <a:ext cx="1107513" cy="1039049"/>
          </a:xfrm>
          <a:custGeom>
            <a:avLst/>
            <a:gdLst/>
            <a:ahLst/>
            <a:cxnLst/>
            <a:rect l="l" t="t" r="r" b="b"/>
            <a:pathLst>
              <a:path w="1107513" h="1039049">
                <a:moveTo>
                  <a:pt x="0" y="0"/>
                </a:moveTo>
                <a:lnTo>
                  <a:pt x="1107514" y="0"/>
                </a:lnTo>
                <a:lnTo>
                  <a:pt x="1107514" y="1039049"/>
                </a:lnTo>
                <a:lnTo>
                  <a:pt x="0" y="10390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8" name="Freeform 8"/>
          <p:cNvSpPr/>
          <p:nvPr/>
        </p:nvSpPr>
        <p:spPr>
          <a:xfrm>
            <a:off x="13868100" y="3448152"/>
            <a:ext cx="1107513" cy="1039049"/>
          </a:xfrm>
          <a:custGeom>
            <a:avLst/>
            <a:gdLst/>
            <a:ahLst/>
            <a:cxnLst/>
            <a:rect l="l" t="t" r="r" b="b"/>
            <a:pathLst>
              <a:path w="1107513" h="1039049">
                <a:moveTo>
                  <a:pt x="0" y="0"/>
                </a:moveTo>
                <a:lnTo>
                  <a:pt x="1107514" y="0"/>
                </a:lnTo>
                <a:lnTo>
                  <a:pt x="1107514" y="1039049"/>
                </a:lnTo>
                <a:lnTo>
                  <a:pt x="0" y="10390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9" name="Freeform 9"/>
          <p:cNvSpPr/>
          <p:nvPr/>
        </p:nvSpPr>
        <p:spPr>
          <a:xfrm>
            <a:off x="9781171" y="7024059"/>
            <a:ext cx="1349622" cy="1018351"/>
          </a:xfrm>
          <a:custGeom>
            <a:avLst/>
            <a:gdLst/>
            <a:ahLst/>
            <a:cxnLst/>
            <a:rect l="l" t="t" r="r" b="b"/>
            <a:pathLst>
              <a:path w="1349622" h="1018351">
                <a:moveTo>
                  <a:pt x="0" y="0"/>
                </a:moveTo>
                <a:lnTo>
                  <a:pt x="1349622" y="0"/>
                </a:lnTo>
                <a:lnTo>
                  <a:pt x="1349622" y="1018351"/>
                </a:lnTo>
                <a:lnTo>
                  <a:pt x="0" y="10183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5300701" y="134353"/>
            <a:ext cx="7686599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Research Gap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44929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IT21189258 | Vilajini.Y | 24-25J-185</a:t>
            </a:r>
          </a:p>
        </p:txBody>
      </p:sp>
      <p:sp>
        <p:nvSpPr>
          <p:cNvPr id="12" name="Freeform 12"/>
          <p:cNvSpPr/>
          <p:nvPr/>
        </p:nvSpPr>
        <p:spPr>
          <a:xfrm>
            <a:off x="6844775" y="5164198"/>
            <a:ext cx="1349622" cy="1018351"/>
          </a:xfrm>
          <a:custGeom>
            <a:avLst/>
            <a:gdLst/>
            <a:ahLst/>
            <a:cxnLst/>
            <a:rect l="l" t="t" r="r" b="b"/>
            <a:pathLst>
              <a:path w="1349622" h="1018351">
                <a:moveTo>
                  <a:pt x="0" y="0"/>
                </a:moveTo>
                <a:lnTo>
                  <a:pt x="1349622" y="0"/>
                </a:lnTo>
                <a:lnTo>
                  <a:pt x="1349622" y="1018351"/>
                </a:lnTo>
                <a:lnTo>
                  <a:pt x="0" y="10183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3" name="Freeform 13"/>
          <p:cNvSpPr/>
          <p:nvPr/>
        </p:nvSpPr>
        <p:spPr>
          <a:xfrm>
            <a:off x="6844775" y="7024059"/>
            <a:ext cx="1349622" cy="1018351"/>
          </a:xfrm>
          <a:custGeom>
            <a:avLst/>
            <a:gdLst/>
            <a:ahLst/>
            <a:cxnLst/>
            <a:rect l="l" t="t" r="r" b="b"/>
            <a:pathLst>
              <a:path w="1349622" h="1018351">
                <a:moveTo>
                  <a:pt x="0" y="0"/>
                </a:moveTo>
                <a:lnTo>
                  <a:pt x="1349622" y="0"/>
                </a:lnTo>
                <a:lnTo>
                  <a:pt x="1349622" y="1018351"/>
                </a:lnTo>
                <a:lnTo>
                  <a:pt x="0" y="10183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4" name="Freeform 14"/>
          <p:cNvSpPr/>
          <p:nvPr/>
        </p:nvSpPr>
        <p:spPr>
          <a:xfrm>
            <a:off x="9781171" y="3468850"/>
            <a:ext cx="1349622" cy="1018351"/>
          </a:xfrm>
          <a:custGeom>
            <a:avLst/>
            <a:gdLst/>
            <a:ahLst/>
            <a:cxnLst/>
            <a:rect l="l" t="t" r="r" b="b"/>
            <a:pathLst>
              <a:path w="1349622" h="1018351">
                <a:moveTo>
                  <a:pt x="0" y="0"/>
                </a:moveTo>
                <a:lnTo>
                  <a:pt x="1349622" y="0"/>
                </a:lnTo>
                <a:lnTo>
                  <a:pt x="1349622" y="1018351"/>
                </a:lnTo>
                <a:lnTo>
                  <a:pt x="0" y="10183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5" name="Freeform 15"/>
          <p:cNvSpPr/>
          <p:nvPr/>
        </p:nvSpPr>
        <p:spPr>
          <a:xfrm>
            <a:off x="6844775" y="3448152"/>
            <a:ext cx="1349622" cy="1018351"/>
          </a:xfrm>
          <a:custGeom>
            <a:avLst/>
            <a:gdLst/>
            <a:ahLst/>
            <a:cxnLst/>
            <a:rect l="l" t="t" r="r" b="b"/>
            <a:pathLst>
              <a:path w="1349622" h="1018351">
                <a:moveTo>
                  <a:pt x="0" y="0"/>
                </a:moveTo>
                <a:lnTo>
                  <a:pt x="1349622" y="0"/>
                </a:lnTo>
                <a:lnTo>
                  <a:pt x="1349622" y="1018351"/>
                </a:lnTo>
                <a:lnTo>
                  <a:pt x="0" y="10183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5300701" y="282993"/>
            <a:ext cx="7686599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System Diagram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44929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IT21189258 | Vilajini.Y | 24-25J-185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00200" y="1943100"/>
            <a:ext cx="15621000" cy="745477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4968152" y="282993"/>
            <a:ext cx="9024507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Tools and Technologies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44929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IT21189258 | Vilajini.Y | 24-25J-185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47800" y="2271920"/>
            <a:ext cx="11353801" cy="4651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 Js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PostgreSQL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Google Cloud Speech-To-Text-API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ChatGPT API for AI-Chatbot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621000" y="1866900"/>
            <a:ext cx="1866900" cy="10067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258800" y="2247900"/>
            <a:ext cx="1676398" cy="13911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849600" y="4000500"/>
            <a:ext cx="971550" cy="9715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468600" y="5753100"/>
            <a:ext cx="1143000" cy="1143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715999" y="4381500"/>
            <a:ext cx="990600" cy="9906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4968152" y="282993"/>
            <a:ext cx="9024507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Requirements</a:t>
            </a:r>
          </a:p>
          <a:p>
            <a:pPr algn="ctr">
              <a:lnSpc>
                <a:spcPts val="6960"/>
              </a:lnSpc>
              <a:spcBef>
                <a:spcPct val="0"/>
              </a:spcBef>
            </a:pPr>
            <a:endParaRPr lang="en-US" sz="580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144929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IT21189258 | Vilajini.Y | 24-25J-185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6831" y="1975489"/>
            <a:ext cx="7863769" cy="841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Functional Requirements </a:t>
            </a:r>
            <a:endParaRPr lang="en-US" sz="5000" b="1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25000" y="2045118"/>
            <a:ext cx="9448801" cy="16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NON-Functional Requirements </a:t>
            </a:r>
            <a:endParaRPr lang="en-US" sz="5000" b="1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000" b="1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00" y="2933700"/>
            <a:ext cx="6981848" cy="4349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 Authentication</a:t>
            </a:r>
            <a:endParaRPr lang="en-GB" sz="4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AI-Viva Session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Performance Analytics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Content Management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Communication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Integration with External Systems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68477" y="3083691"/>
            <a:ext cx="8695723" cy="6178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endParaRPr lang="en-GB" sz="400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Reliability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Maintainability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Compatibility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Accessibility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Localization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Backup and Recovery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6248400" y="114300"/>
            <a:ext cx="5709920" cy="12814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6960"/>
              </a:lnSpc>
            </a:pPr>
            <a:r>
              <a:rPr lang="en-GB" altLang="en-US" sz="58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Achivements</a:t>
            </a:r>
            <a:endParaRPr lang="en-US" sz="580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algn="ctr">
              <a:lnSpc>
                <a:spcPts val="6960"/>
              </a:lnSpc>
              <a:spcBef>
                <a:spcPct val="0"/>
              </a:spcBef>
            </a:pPr>
            <a:endParaRPr lang="en-US" sz="580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144929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IT21189258 | Vilajini.Y | 24-25J-185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2505075" y="3362325"/>
            <a:ext cx="13954760" cy="319913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altLang="en-US" sz="5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API key for viva question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altLang="en-US" sz="5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Done database schema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altLang="en-US" sz="5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Halfly train the model for dynamical question and score.</a:t>
            </a:r>
          </a:p>
          <a:p>
            <a:pPr indent="0">
              <a:buFont typeface="Arial" panose="020B0604020202020204" pitchFamily="34" charset="0"/>
              <a:buNone/>
            </a:pPr>
            <a:endParaRPr lang="en-GB" altLang="en-US" sz="54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6248400" y="114300"/>
            <a:ext cx="5709920" cy="12814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6960"/>
              </a:lnSpc>
            </a:pPr>
            <a:r>
              <a:rPr lang="en-GB" altLang="en-US" sz="58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Achivements</a:t>
            </a:r>
            <a:endParaRPr lang="en-US" sz="580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algn="ctr">
              <a:lnSpc>
                <a:spcPts val="6960"/>
              </a:lnSpc>
              <a:spcBef>
                <a:spcPct val="0"/>
              </a:spcBef>
            </a:pPr>
            <a:endParaRPr lang="en-US" sz="580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144929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IT21189258 | Vilajini.Y | 24-25J-185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2505075" y="3362325"/>
            <a:ext cx="13954760" cy="319913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API key for viva question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Done database schema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Halfly train the model for dynamical question and score.</a:t>
            </a:r>
          </a:p>
          <a:p>
            <a:pPr indent="0">
              <a:buFont typeface="Arial" panose="020B0604020202020204" pitchFamily="34" charset="0"/>
              <a:buNone/>
            </a:pPr>
            <a:endParaRPr lang="en-GB" altLang="en-US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0" y="-81280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4" name="Freeform 4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799161" y="276225"/>
            <a:ext cx="11320365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GB" sz="5000" spc="-3" dirty="0">
                <a:solidFill>
                  <a:srgbClr val="000000"/>
                </a:solidFill>
                <a:latin typeface="Cambria Bold"/>
                <a:ea typeface="Cambria Bold"/>
                <a:cs typeface="Cambria Bold"/>
              </a:rPr>
              <a:t>What Has Been Done</a:t>
            </a:r>
            <a:endParaRPr lang="en-US" sz="5000" spc="-3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937342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47086"/>
            <a:ext cx="13182600" cy="740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35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0" y="175895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4" name="Freeform 4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799161" y="276225"/>
            <a:ext cx="11320365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GB" sz="5000" spc="-3" dirty="0">
                <a:solidFill>
                  <a:srgbClr val="000000"/>
                </a:solidFill>
                <a:latin typeface="Cambria Bold"/>
                <a:ea typeface="Cambria Bold"/>
                <a:cs typeface="Cambria Bold"/>
              </a:rPr>
              <a:t>What Has Been Done</a:t>
            </a:r>
            <a:endParaRPr lang="en-US" sz="5000" spc="-3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937342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747086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03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0" y="956070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6070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612823" y="2800431"/>
            <a:ext cx="3596283" cy="3596283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808FA4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rcRect/>
              <a:stretch>
                <a:fillRect l="223" r="223"/>
              </a:stretch>
            </a:blipFill>
          </p:spPr>
          <p:txBody>
            <a:bodyPr/>
            <a:lstStyle/>
            <a:p>
              <a:endParaRPr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488444" y="2822523"/>
            <a:ext cx="3665190" cy="3665190"/>
            <a:chOff x="0" y="0"/>
            <a:chExt cx="14840029" cy="14840029"/>
          </a:xfrm>
        </p:grpSpPr>
        <p:sp>
          <p:nvSpPr>
            <p:cNvPr id="13" name="Freeform 13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808FA4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4" name="Freeform 14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rcRect/>
              <a:stretch>
                <a:fillRect l="223" r="223"/>
              </a:stretch>
            </a:blipFill>
          </p:spPr>
          <p:txBody>
            <a:bodyPr/>
            <a:lstStyle/>
            <a:p>
              <a:endParaRPr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517679" y="2966668"/>
            <a:ext cx="3659281" cy="3659281"/>
            <a:chOff x="0" y="0"/>
            <a:chExt cx="14840029" cy="14840029"/>
          </a:xfrm>
        </p:grpSpPr>
        <p:sp>
          <p:nvSpPr>
            <p:cNvPr id="17" name="Freeform 17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808FA4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8" name="Freeform 18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rcRect/>
              <a:stretch>
                <a:fillRect l="223" t="-14285" r="223" b="-14285"/>
              </a:stretch>
            </a:blipFill>
          </p:spPr>
          <p:txBody>
            <a:bodyPr/>
            <a:lstStyle/>
            <a:p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925756" y="390525"/>
            <a:ext cx="6436487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60"/>
              </a:lnSpc>
              <a:spcBef>
                <a:spcPct val="0"/>
              </a:spcBef>
            </a:pPr>
            <a:r>
              <a:rPr lang="en-US" sz="8300" spc="-5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OUR  TEAM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26106" y="7048412"/>
            <a:ext cx="3771900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Vilajini.Y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IT2118928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99692" y="6972212"/>
            <a:ext cx="3243963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Sujeevan.R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IT20657314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344149" y="7124612"/>
            <a:ext cx="389948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Niles A.P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0" y="175895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4" name="Freeform 4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799161" y="276225"/>
            <a:ext cx="11320365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GB" sz="5000" spc="-3" dirty="0">
                <a:solidFill>
                  <a:srgbClr val="000000"/>
                </a:solidFill>
                <a:latin typeface="Cambria Bold"/>
                <a:ea typeface="Cambria Bold"/>
                <a:cs typeface="Cambria Bold"/>
              </a:rPr>
              <a:t>What Has Been Done</a:t>
            </a:r>
            <a:endParaRPr lang="en-US" sz="5000" spc="-3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937342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246717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37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0" y="175895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4" name="Freeform 4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799161" y="276225"/>
            <a:ext cx="11320365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GB" sz="5000" spc="-3" dirty="0">
                <a:solidFill>
                  <a:srgbClr val="000000"/>
                </a:solidFill>
                <a:latin typeface="Cambria Bold"/>
                <a:ea typeface="Cambria Bold"/>
                <a:cs typeface="Cambria Bold"/>
              </a:rPr>
              <a:t>What Has Been Done</a:t>
            </a:r>
            <a:endParaRPr lang="en-US" sz="5000" spc="-3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937342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101415"/>
            <a:ext cx="137922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48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82689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4" name="Freeform 4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799161" y="276225"/>
            <a:ext cx="11320365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GB" sz="5000" spc="-3" dirty="0">
                <a:solidFill>
                  <a:srgbClr val="000000"/>
                </a:solidFill>
                <a:latin typeface="Cambria Bold"/>
                <a:ea typeface="Cambria Bold"/>
                <a:cs typeface="Cambria Bold"/>
              </a:rPr>
              <a:t>What to be </a:t>
            </a:r>
            <a:r>
              <a:rPr lang="en-GB" sz="5000" spc="-3" dirty="0" smtClean="0">
                <a:solidFill>
                  <a:srgbClr val="000000"/>
                </a:solidFill>
                <a:latin typeface="Cambria Bold"/>
                <a:ea typeface="Cambria Bold"/>
                <a:cs typeface="Cambria Bold"/>
              </a:rPr>
              <a:t>Done</a:t>
            </a:r>
            <a:endParaRPr lang="en-US" sz="5000" spc="-3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937342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8399" y="2781300"/>
            <a:ext cx="11887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GB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Interface </a:t>
            </a:r>
            <a:r>
              <a:rPr lang="en-GB" sz="4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endParaRPr lang="en-GB" sz="4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Deploy Model</a:t>
            </a:r>
            <a:endParaRPr lang="en-GB" sz="4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Reporting </a:t>
            </a:r>
            <a:r>
              <a:rPr lang="en-GB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4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  <a:endParaRPr lang="en-GB" sz="4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Improve </a:t>
            </a:r>
            <a:r>
              <a:rPr lang="en-GB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GB" sz="4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endParaRPr lang="en-GB" sz="4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Enhance </a:t>
            </a:r>
            <a:r>
              <a:rPr lang="en-GB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Quality</a:t>
            </a:r>
          </a:p>
        </p:txBody>
      </p:sp>
    </p:spTree>
    <p:extLst>
      <p:ext uri="{BB962C8B-B14F-4D97-AF65-F5344CB8AC3E}">
        <p14:creationId xmlns:p14="http://schemas.microsoft.com/office/powerpoint/2010/main" val="800292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4968152" y="282993"/>
            <a:ext cx="9024507" cy="163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GB" sz="58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References </a:t>
            </a:r>
            <a:endParaRPr lang="en-US" sz="580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algn="ctr">
              <a:lnSpc>
                <a:spcPts val="6960"/>
              </a:lnSpc>
              <a:spcBef>
                <a:spcPct val="0"/>
              </a:spcBef>
            </a:pPr>
            <a:endParaRPr lang="en-US" sz="580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144929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IT21189258 | Vilajini.Y | 24-25J-185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0600" y="2171700"/>
            <a:ext cx="16459200" cy="5187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indent="-228600" algn="just">
              <a:lnSpc>
                <a:spcPct val="108000"/>
              </a:lnSpc>
              <a:spcBef>
                <a:spcPts val="0"/>
              </a:spcBef>
              <a:spcAft>
                <a:spcPts val="800"/>
              </a:spcAft>
              <a:buSzPts val="5000"/>
              <a:buFont typeface="Symbol" panose="05050102010706020507" pitchFamily="18" charset="2"/>
              <a:buChar char=""/>
            </a:pPr>
            <a:r>
              <a:rPr lang="en-GB" sz="2500" b="0" i="0" u="none" strike="noStrike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Chassignol, M., Khoroshavin, A., Klimova, A., &amp; Bilyatdinova, A. (2018). Artificial intelligence trends in education: A narrative overview. Procedia Computer Science, 136, 16-24.</a:t>
            </a:r>
          </a:p>
          <a:p>
            <a:pPr marL="457200" marR="0" indent="-228600" algn="just">
              <a:lnSpc>
                <a:spcPct val="108000"/>
              </a:lnSpc>
              <a:spcBef>
                <a:spcPts val="0"/>
              </a:spcBef>
              <a:spcAft>
                <a:spcPts val="800"/>
              </a:spcAft>
              <a:buSzPts val="5000"/>
              <a:buFont typeface="Symbol" panose="05050102010706020507" pitchFamily="18" charset="2"/>
              <a:buChar char=""/>
            </a:pPr>
            <a:r>
              <a:rPr lang="en-GB" sz="2500" b="0" i="0" u="none" strike="noStrike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Huang, G.-B., Zhu, Q.-Y., &amp; Siew, C.-K. (2006). Extreme learning machine: theory and applications. Neurocomputing, 70(1-3), 489-501.</a:t>
            </a:r>
          </a:p>
          <a:p>
            <a:pPr marL="457200" marR="0" indent="-228600" algn="just">
              <a:lnSpc>
                <a:spcPct val="108000"/>
              </a:lnSpc>
              <a:spcBef>
                <a:spcPts val="0"/>
              </a:spcBef>
              <a:spcAft>
                <a:spcPts val="800"/>
              </a:spcAft>
              <a:buSzPts val="5000"/>
              <a:buFont typeface="Symbol" panose="05050102010706020507" pitchFamily="18" charset="2"/>
              <a:buChar char=""/>
            </a:pPr>
            <a:r>
              <a:rPr lang="en-GB" sz="2500" b="0" i="0" u="none" strike="noStrike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Jean-Charles, A. (2018). Internet of things in education: Artificial intelligence voice assistant in the classroom. Society for Information Technology &amp; Teacher Education International Conference, 883-885.</a:t>
            </a:r>
          </a:p>
          <a:p>
            <a:pPr marL="457200" marR="0" indent="-228600" algn="just">
              <a:lnSpc>
                <a:spcPct val="108000"/>
              </a:lnSpc>
              <a:spcBef>
                <a:spcPts val="0"/>
              </a:spcBef>
              <a:spcAft>
                <a:spcPts val="800"/>
              </a:spcAft>
              <a:buSzPts val="5000"/>
              <a:buFont typeface="Symbol" panose="05050102010706020507" pitchFamily="18" charset="2"/>
              <a:buChar char=""/>
            </a:pPr>
            <a:r>
              <a:rPr lang="en-GB" sz="2500" b="0" i="0" u="none" strike="noStrike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Patrick, S., Kennedy, K., &amp; Powell, A. (2013). Mean what you say: Defining and integrating personalized, blended and competency education. International Association for K-12 Online Learning.</a:t>
            </a:r>
          </a:p>
          <a:p>
            <a:pPr marL="457200" marR="0" indent="-228600" algn="just">
              <a:lnSpc>
                <a:spcPct val="108000"/>
              </a:lnSpc>
              <a:spcBef>
                <a:spcPts val="0"/>
              </a:spcBef>
              <a:spcAft>
                <a:spcPts val="800"/>
              </a:spcAft>
              <a:buSzPts val="5000"/>
              <a:buFont typeface="Symbol" panose="05050102010706020507" pitchFamily="18" charset="2"/>
              <a:buChar char=""/>
            </a:pPr>
            <a:endParaRPr lang="en-GB" sz="2500" b="0" i="0" u="none" strike="noStrike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indent="-228600" algn="just">
              <a:lnSpc>
                <a:spcPct val="108000"/>
              </a:lnSpc>
              <a:spcBef>
                <a:spcPts val="0"/>
              </a:spcBef>
              <a:spcAft>
                <a:spcPts val="800"/>
              </a:spcAft>
              <a:buSzPts val="5000"/>
              <a:buFont typeface="Symbol" panose="05050102010706020507" pitchFamily="18" charset="2"/>
              <a:buChar char=""/>
            </a:pPr>
            <a:endParaRPr lang="en-GB" sz="2500" b="0" i="0" u="none" strike="noStrike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lang="en-US" sz="2500" b="1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BE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70595" y="0"/>
            <a:ext cx="7417405" cy="10287000"/>
          </a:xfrm>
          <a:custGeom>
            <a:avLst/>
            <a:gdLst/>
            <a:ahLst/>
            <a:cxnLst/>
            <a:rect l="l" t="t" r="r" b="b"/>
            <a:pathLst>
              <a:path w="7417405" h="10287000">
                <a:moveTo>
                  <a:pt x="0" y="0"/>
                </a:moveTo>
                <a:lnTo>
                  <a:pt x="7417405" y="0"/>
                </a:lnTo>
                <a:lnTo>
                  <a:pt x="741740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l="-3507" t="-10256" b="-10256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341534" y="1028700"/>
            <a:ext cx="9478203" cy="641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5"/>
              </a:lnSpc>
            </a:pPr>
            <a:r>
              <a:rPr lang="en-US" sz="7295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AI powered Virtual mentor and Support System</a:t>
            </a:r>
          </a:p>
          <a:p>
            <a:pPr algn="ctr">
              <a:lnSpc>
                <a:spcPts val="8755"/>
              </a:lnSpc>
            </a:pPr>
            <a:endParaRPr lang="en-US" sz="7295">
              <a:solidFill>
                <a:srgbClr val="000000"/>
              </a:solidFill>
              <a:latin typeface="Cambria Bold Italics"/>
              <a:ea typeface="Cambria Bold Italics"/>
              <a:cs typeface="Cambria Bold Italics"/>
              <a:sym typeface="Cambria Bold Italics"/>
            </a:endParaRPr>
          </a:p>
          <a:p>
            <a:pPr algn="r">
              <a:lnSpc>
                <a:spcPts val="5305"/>
              </a:lnSpc>
            </a:pPr>
            <a:r>
              <a:rPr lang="en-US" sz="4420">
                <a:solidFill>
                  <a:srgbClr val="122E54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It21188954</a:t>
            </a:r>
          </a:p>
          <a:p>
            <a:pPr algn="r">
              <a:lnSpc>
                <a:spcPts val="5305"/>
              </a:lnSpc>
            </a:pPr>
            <a:r>
              <a:rPr lang="en-US" sz="4420">
                <a:solidFill>
                  <a:srgbClr val="122E54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Saseena M.U.F</a:t>
            </a:r>
          </a:p>
          <a:p>
            <a:pPr algn="r">
              <a:lnSpc>
                <a:spcPts val="5305"/>
              </a:lnSpc>
              <a:spcBef>
                <a:spcPct val="0"/>
              </a:spcBef>
            </a:pPr>
            <a:r>
              <a:rPr lang="en-US" sz="4420" spc="-3">
                <a:solidFill>
                  <a:srgbClr val="122E54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Information Technology</a:t>
            </a:r>
            <a:r>
              <a:rPr lang="en-US" sz="4420" spc="-3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21280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IT21188954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  Saseena M.U.F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  24-25J-185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176529" y="-4762"/>
            <a:ext cx="10111471" cy="10291762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1311991" y="2672607"/>
            <a:ext cx="5868632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  <a:spcBef>
                <a:spcPct val="0"/>
              </a:spcBef>
            </a:pPr>
            <a:r>
              <a:rPr lang="en-US" sz="7200" spc="-5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84650" y="1246921"/>
            <a:ext cx="3495229" cy="69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Background</a:t>
            </a:r>
          </a:p>
        </p:txBody>
      </p:sp>
      <p:sp>
        <p:nvSpPr>
          <p:cNvPr id="5" name="AutoShape 5"/>
          <p:cNvSpPr/>
          <p:nvPr/>
        </p:nvSpPr>
        <p:spPr>
          <a:xfrm>
            <a:off x="9986145" y="6625575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521254" y="2696850"/>
            <a:ext cx="542202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Research Question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21034" y="4024137"/>
            <a:ext cx="471201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Research Gap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84650" y="5514975"/>
            <a:ext cx="349522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67443" y="6992288"/>
            <a:ext cx="4219194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Methodology</a:t>
            </a:r>
          </a:p>
        </p:txBody>
      </p:sp>
      <p:sp>
        <p:nvSpPr>
          <p:cNvPr id="10" name="AutoShape 10"/>
          <p:cNvSpPr/>
          <p:nvPr/>
        </p:nvSpPr>
        <p:spPr>
          <a:xfrm>
            <a:off x="9768937" y="2328008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11" name="AutoShape 11"/>
          <p:cNvSpPr/>
          <p:nvPr/>
        </p:nvSpPr>
        <p:spPr>
          <a:xfrm>
            <a:off x="9768937" y="3782269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12" name="AutoShape 12"/>
          <p:cNvSpPr/>
          <p:nvPr/>
        </p:nvSpPr>
        <p:spPr>
          <a:xfrm>
            <a:off x="9768937" y="5148262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4246307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IT21188954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  Saseena M.U.F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  24-25J-185</a:t>
            </a:r>
          </a:p>
        </p:txBody>
      </p:sp>
      <p:sp>
        <p:nvSpPr>
          <p:cNvPr id="14" name="Freeform 14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3884" y="2002046"/>
            <a:ext cx="13894759" cy="5953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0"/>
              </a:lnSpc>
              <a:spcBef>
                <a:spcPct val="0"/>
              </a:spcBef>
            </a:pPr>
            <a:endParaRPr/>
          </a:p>
          <a:p>
            <a:pPr marL="946150" lvl="1" indent="-473075" algn="ctr">
              <a:lnSpc>
                <a:spcPts val="5260"/>
              </a:lnSpc>
              <a:buFont typeface="Arial" panose="020B0604020202020204" pitchFamily="34" charset="0"/>
              <a:buChar char="•"/>
            </a:pPr>
            <a:r>
              <a:rPr lang="en-US" sz="438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Utilize AI to create a virtual mentor for vocational education</a:t>
            </a:r>
          </a:p>
          <a:p>
            <a:pPr algn="ctr">
              <a:lnSpc>
                <a:spcPts val="5260"/>
              </a:lnSpc>
            </a:pPr>
            <a:endParaRPr lang="en-US" sz="4380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946150" lvl="1" indent="-473075" algn="ctr">
              <a:lnSpc>
                <a:spcPts val="5260"/>
              </a:lnSpc>
              <a:buFont typeface="Arial" panose="020B0604020202020204" pitchFamily="34" charset="0"/>
              <a:buChar char="•"/>
            </a:pPr>
            <a:r>
              <a:rPr lang="en-US" sz="438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Provide personalized support and guidance to students.</a:t>
            </a:r>
          </a:p>
          <a:p>
            <a:pPr algn="ctr">
              <a:lnSpc>
                <a:spcPts val="5260"/>
              </a:lnSpc>
            </a:pPr>
            <a:endParaRPr lang="en-US" sz="4380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946150" lvl="1" indent="-473075" algn="ctr">
              <a:lnSpc>
                <a:spcPts val="5260"/>
              </a:lnSpc>
              <a:buFont typeface="Arial" panose="020B0604020202020204" pitchFamily="34" charset="0"/>
              <a:buChar char="•"/>
            </a:pPr>
            <a:r>
              <a:rPr lang="en-US" sz="4380" spc="-3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Facilitate continuous improvement and skill development.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4" name="Freeform 4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5" name="Freeform 5"/>
          <p:cNvSpPr/>
          <p:nvPr/>
        </p:nvSpPr>
        <p:spPr>
          <a:xfrm>
            <a:off x="13945299" y="5143500"/>
            <a:ext cx="3780559" cy="3780559"/>
          </a:xfrm>
          <a:custGeom>
            <a:avLst/>
            <a:gdLst/>
            <a:ahLst/>
            <a:cxnLst/>
            <a:rect l="l" t="t" r="r" b="b"/>
            <a:pathLst>
              <a:path w="3780559" h="3780559">
                <a:moveTo>
                  <a:pt x="0" y="0"/>
                </a:moveTo>
                <a:lnTo>
                  <a:pt x="3780558" y="0"/>
                </a:lnTo>
                <a:lnTo>
                  <a:pt x="3780558" y="3780559"/>
                </a:lnTo>
                <a:lnTo>
                  <a:pt x="0" y="37805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6627274" y="282993"/>
            <a:ext cx="4654007" cy="878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Background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44929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IT21188954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  Saseena M.U.F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  24-25J-185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6787994" y="373480"/>
            <a:ext cx="4712011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  <a:spcBef>
                <a:spcPct val="0"/>
              </a:spcBef>
            </a:pPr>
            <a:r>
              <a:rPr lang="en-US" sz="51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Research Gap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68577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IT21188954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  Saseena M.U.F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  24-25J-185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430934" y="3235233"/>
            <a:ext cx="4009725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5"/>
              </a:lnSpc>
              <a:spcBef>
                <a:spcPct val="0"/>
              </a:spcBef>
            </a:pPr>
            <a:r>
              <a:rPr lang="en-US" sz="476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Novelty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2787" y="4206449"/>
            <a:ext cx="4545178" cy="1874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5"/>
              </a:lnSpc>
              <a:spcBef>
                <a:spcPct val="0"/>
              </a:spcBef>
            </a:pPr>
            <a:r>
              <a:rPr lang="en-US" sz="3815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Multi-Lingual Voice Recognition</a:t>
            </a:r>
          </a:p>
          <a:p>
            <a:pPr algn="l">
              <a:lnSpc>
                <a:spcPts val="5730"/>
              </a:lnSpc>
              <a:spcBef>
                <a:spcPct val="0"/>
              </a:spcBef>
            </a:pPr>
            <a:endParaRPr lang="en-US" sz="3815" spc="-2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306202" y="2017918"/>
            <a:ext cx="1695737" cy="1226840"/>
          </a:xfrm>
          <a:custGeom>
            <a:avLst/>
            <a:gdLst/>
            <a:ahLst/>
            <a:cxnLst/>
            <a:rect l="l" t="t" r="r" b="b"/>
            <a:pathLst>
              <a:path w="1695737" h="1226840">
                <a:moveTo>
                  <a:pt x="0" y="0"/>
                </a:moveTo>
                <a:lnTo>
                  <a:pt x="1695737" y="0"/>
                </a:lnTo>
                <a:lnTo>
                  <a:pt x="1695737" y="1226840"/>
                </a:lnTo>
                <a:lnTo>
                  <a:pt x="0" y="1226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9" name="Freeform 9"/>
          <p:cNvSpPr/>
          <p:nvPr/>
        </p:nvSpPr>
        <p:spPr>
          <a:xfrm>
            <a:off x="5237561" y="2404881"/>
            <a:ext cx="12524890" cy="6370538"/>
          </a:xfrm>
          <a:custGeom>
            <a:avLst/>
            <a:gdLst/>
            <a:ahLst/>
            <a:cxnLst/>
            <a:rect l="l" t="t" r="r" b="b"/>
            <a:pathLst>
              <a:path w="12524890" h="6370538">
                <a:moveTo>
                  <a:pt x="0" y="0"/>
                </a:moveTo>
                <a:lnTo>
                  <a:pt x="12524890" y="0"/>
                </a:lnTo>
                <a:lnTo>
                  <a:pt x="12524890" y="6370538"/>
                </a:lnTo>
                <a:lnTo>
                  <a:pt x="0" y="6370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 b="-5522"/>
            </a:stretch>
          </a:blipFill>
        </p:spPr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grpSp>
        <p:nvGrpSpPr>
          <p:cNvPr id="4" name="Group 4"/>
          <p:cNvGrpSpPr/>
          <p:nvPr/>
        </p:nvGrpSpPr>
        <p:grpSpPr>
          <a:xfrm>
            <a:off x="750821" y="2145234"/>
            <a:ext cx="4696058" cy="7113066"/>
            <a:chOff x="0" y="0"/>
            <a:chExt cx="665553" cy="10081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5553" cy="1008106"/>
            </a:xfrm>
            <a:custGeom>
              <a:avLst/>
              <a:gdLst/>
              <a:ahLst/>
              <a:cxnLst/>
              <a:rect l="l" t="t" r="r" b="b"/>
              <a:pathLst>
                <a:path w="665553" h="1008106">
                  <a:moveTo>
                    <a:pt x="332776" y="0"/>
                  </a:moveTo>
                  <a:cubicBezTo>
                    <a:pt x="148989" y="0"/>
                    <a:pt x="0" y="225672"/>
                    <a:pt x="0" y="504053"/>
                  </a:cubicBezTo>
                  <a:cubicBezTo>
                    <a:pt x="0" y="782433"/>
                    <a:pt x="148989" y="1008106"/>
                    <a:pt x="332776" y="1008106"/>
                  </a:cubicBezTo>
                  <a:cubicBezTo>
                    <a:pt x="516564" y="1008106"/>
                    <a:pt x="665553" y="782433"/>
                    <a:pt x="665553" y="504053"/>
                  </a:cubicBezTo>
                  <a:cubicBezTo>
                    <a:pt x="665553" y="225672"/>
                    <a:pt x="516564" y="0"/>
                    <a:pt x="332776" y="0"/>
                  </a:cubicBez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2396" y="84985"/>
              <a:ext cx="540762" cy="828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Cambria Bold"/>
                  <a:ea typeface="Cambria Bold"/>
                  <a:cs typeface="Cambria Bold"/>
                  <a:sym typeface="Cambria Bold"/>
                </a:rPr>
                <a:t>How can AI-powered virtual mentors revolutionize vocational education?</a:t>
              </a:r>
            </a:p>
            <a:p>
              <a:pPr algn="ctr">
                <a:lnSpc>
                  <a:spcPts val="4200"/>
                </a:lnSpc>
              </a:pPr>
              <a:endParaRPr lang="en-US" sz="35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3910716" y="-4762"/>
            <a:ext cx="4377284" cy="4629558"/>
          </a:xfrm>
          <a:custGeom>
            <a:avLst/>
            <a:gdLst/>
            <a:ahLst/>
            <a:cxnLst/>
            <a:rect l="l" t="t" r="r" b="b"/>
            <a:pathLst>
              <a:path w="4377284" h="4629558">
                <a:moveTo>
                  <a:pt x="0" y="0"/>
                </a:moveTo>
                <a:lnTo>
                  <a:pt x="4377284" y="0"/>
                </a:lnTo>
                <a:lnTo>
                  <a:pt x="4377284" y="4629558"/>
                </a:lnTo>
                <a:lnTo>
                  <a:pt x="0" y="46295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 r="-5763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5640764" y="354430"/>
            <a:ext cx="7006473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Research Question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46307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IT21188954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  Saseena M.U.F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  24-25J-185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30199" y="2135709"/>
            <a:ext cx="9058105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0" lvl="1" indent="-313055" algn="l">
              <a:lnSpc>
                <a:spcPts val="3480"/>
              </a:lnSpc>
              <a:buFont typeface="Arial" panose="020B0604020202020204" pitchFamily="34" charset="0"/>
              <a:buChar char="•"/>
            </a:pPr>
            <a:r>
              <a:rPr lang="en-US" sz="290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What are the challenges of integrating AI into vocational curricula?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30199" y="3531899"/>
            <a:ext cx="9215981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8015" lvl="1" indent="-314325" algn="just">
              <a:lnSpc>
                <a:spcPts val="3490"/>
              </a:lnSpc>
              <a:buFont typeface="Arial" panose="020B0604020202020204" pitchFamily="34" charset="0"/>
              <a:buChar char="•"/>
            </a:pPr>
            <a:r>
              <a:rPr lang="en-US" sz="291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How can AI mentors facilitate continuous skill development?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30199" y="4932074"/>
            <a:ext cx="9456235" cy="1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175" lvl="1" indent="-318770" algn="l">
              <a:lnSpc>
                <a:spcPts val="3545"/>
              </a:lnSpc>
              <a:buFont typeface="Arial" panose="020B0604020202020204" pitchFamily="34" charset="0"/>
              <a:buChar char="•"/>
            </a:pPr>
            <a:r>
              <a:rPr lang="en-US" sz="2955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What are the challenges and solutions in implementing accurate multilingual voice   recognition for Tamil, Sinhala, and English in AI-powered virtual mentors for vocational education?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10072" y="7318376"/>
            <a:ext cx="9456235" cy="1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175" lvl="1" indent="-318770" algn="l">
              <a:lnSpc>
                <a:spcPts val="3545"/>
              </a:lnSpc>
              <a:buFont typeface="Arial" panose="020B0604020202020204" pitchFamily="34" charset="0"/>
              <a:buChar char="•"/>
            </a:pPr>
            <a:r>
              <a:rPr lang="en-US" sz="2955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How does the integration of multilingual voice recognition in AI chatbots enhance the learning experience and outcomes in vocational education settings?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Freeform 3"/>
          <p:cNvSpPr/>
          <p:nvPr/>
        </p:nvSpPr>
        <p:spPr>
          <a:xfrm>
            <a:off x="10162889" y="4193167"/>
            <a:ext cx="8125111" cy="6093833"/>
          </a:xfrm>
          <a:custGeom>
            <a:avLst/>
            <a:gdLst/>
            <a:ahLst/>
            <a:cxnLst/>
            <a:rect l="l" t="t" r="r" b="b"/>
            <a:pathLst>
              <a:path w="8125111" h="6093833">
                <a:moveTo>
                  <a:pt x="0" y="0"/>
                </a:moveTo>
                <a:lnTo>
                  <a:pt x="8125111" y="0"/>
                </a:lnTo>
                <a:lnTo>
                  <a:pt x="8125111" y="6093833"/>
                </a:lnTo>
                <a:lnTo>
                  <a:pt x="0" y="60938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3723478" y="359193"/>
            <a:ext cx="11320365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Objective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3713" y="1945140"/>
            <a:ext cx="4599511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5"/>
              </a:lnSpc>
              <a:spcBef>
                <a:spcPct val="0"/>
              </a:spcBef>
            </a:pPr>
            <a:r>
              <a:rPr lang="en-US" sz="456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Main Objective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1670" y="3049020"/>
            <a:ext cx="14160431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0"/>
              </a:lnSpc>
              <a:spcBef>
                <a:spcPct val="0"/>
              </a:spcBef>
            </a:pPr>
            <a:r>
              <a:rPr lang="en-US" sz="2885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To develop an AI-powered virtual mentor and support system that enhances vocational education through multi-lingual voice recognition, enabling effective and personalized learning experiences for Tamil, Sinhala, and English-speaking users.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3035" y="4849245"/>
            <a:ext cx="3943598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5"/>
              </a:lnSpc>
              <a:spcBef>
                <a:spcPct val="0"/>
              </a:spcBef>
            </a:pPr>
            <a:r>
              <a:rPr lang="en-US" sz="456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Sub Objective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848402"/>
            <a:ext cx="11910632" cy="374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010"/>
              </a:lnSpc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Develop an AI chatbot for voice-controlled interaction.</a:t>
            </a:r>
          </a:p>
          <a:p>
            <a:pPr marL="647700" lvl="1" indent="-323850" algn="l">
              <a:lnSpc>
                <a:spcPts val="5010"/>
              </a:lnSpc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Integrate a multilingual speech recognition service.</a:t>
            </a:r>
          </a:p>
          <a:p>
            <a:pPr marL="647700" lvl="1" indent="-323850" algn="l">
              <a:lnSpc>
                <a:spcPts val="5010"/>
              </a:lnSpc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Implement ASR for Tamil, Sinhala, and English transcription.</a:t>
            </a:r>
          </a:p>
          <a:p>
            <a:pPr marL="647700" lvl="1" indent="-323850" algn="l">
              <a:lnSpc>
                <a:spcPts val="5010"/>
              </a:lnSpc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Design a user-friendly interface for recording voice notes.</a:t>
            </a:r>
          </a:p>
          <a:p>
            <a:pPr marL="647700" lvl="1" indent="-323850" algn="l">
              <a:lnSpc>
                <a:spcPts val="5010"/>
              </a:lnSpc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Incorporate a microphone button for easy recording control.</a:t>
            </a:r>
          </a:p>
          <a:p>
            <a:pPr algn="l">
              <a:lnSpc>
                <a:spcPts val="5010"/>
              </a:lnSpc>
            </a:pPr>
            <a:endParaRPr lang="en-US" sz="300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9" name="Freeform 9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4168577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IT21188954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  Saseena M.U.F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  24-25J-185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54659" y="-197785"/>
            <a:ext cx="7418070" cy="10494505"/>
            <a:chOff x="0" y="0"/>
            <a:chExt cx="6350000" cy="89834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8983483"/>
            </a:xfrm>
            <a:custGeom>
              <a:avLst/>
              <a:gdLst/>
              <a:ahLst/>
              <a:cxnLst/>
              <a:rect l="l" t="t" r="r" b="b"/>
              <a:pathLst>
                <a:path w="6350000" h="8983483">
                  <a:moveTo>
                    <a:pt x="0" y="0"/>
                  </a:moveTo>
                  <a:lnTo>
                    <a:pt x="0" y="8983483"/>
                  </a:lnTo>
                  <a:lnTo>
                    <a:pt x="6350000" y="8983483"/>
                  </a:lnTo>
                  <a:cubicBezTo>
                    <a:pt x="6350000" y="4022804"/>
                    <a:pt x="3506470" y="0"/>
                    <a:pt x="0" y="0"/>
                  </a:cubicBezTo>
                  <a:close/>
                </a:path>
              </a:pathLst>
            </a:custGeom>
            <a:blipFill>
              <a:blip r:embed="rId3"/>
              <a:srcRect/>
              <a:stretch>
                <a:fillRect l="-56104" r="-56104"/>
              </a:stretch>
            </a:blipFill>
          </p:spPr>
          <p:txBody>
            <a:bodyPr/>
            <a:lstStyle/>
            <a:p>
              <a:endParaRPr/>
            </a:p>
          </p:txBody>
        </p:sp>
      </p:grpSp>
      <p:sp>
        <p:nvSpPr>
          <p:cNvPr id="4" name="Freeform 4" descr="A picture containing photo, table, person, monitor  Description automatically generated"/>
          <p:cNvSpPr/>
          <p:nvPr/>
        </p:nvSpPr>
        <p:spPr>
          <a:xfrm>
            <a:off x="0" y="956070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5" name="Group 5"/>
          <p:cNvGrpSpPr/>
          <p:nvPr/>
        </p:nvGrpSpPr>
        <p:grpSpPr>
          <a:xfrm>
            <a:off x="13197866" y="4654314"/>
            <a:ext cx="7485309" cy="748530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blipFill>
              <a:blip r:embed="rId3"/>
              <a:srcRect/>
              <a:stretch>
                <a:fillRect l="-25000" r="-24999"/>
              </a:stretch>
            </a:blipFill>
          </p:spPr>
          <p:txBody>
            <a:bodyPr/>
            <a:lstStyle/>
            <a:p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782185" y="2124075"/>
            <a:ext cx="10498455" cy="62750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1859280" lvl="1" indent="-929640" algn="l">
              <a:lnSpc>
                <a:spcPts val="10335"/>
              </a:lnSpc>
              <a:buAutoNum type="arabicPeriod"/>
            </a:pPr>
            <a:r>
              <a:rPr lang="en-US" sz="8610">
                <a:solidFill>
                  <a:srgbClr val="808FA4"/>
                </a:solidFill>
                <a:latin typeface="Cambria Bold"/>
                <a:ea typeface="Cambria Bold"/>
                <a:cs typeface="Cambria Bold"/>
                <a:sym typeface="Cambria Bold"/>
              </a:rPr>
              <a:t>Background</a:t>
            </a:r>
          </a:p>
          <a:p>
            <a:pPr marL="1859280" lvl="1" indent="-929640" algn="l">
              <a:lnSpc>
                <a:spcPts val="10335"/>
              </a:lnSpc>
              <a:buAutoNum type="arabicPeriod"/>
            </a:pPr>
            <a:r>
              <a:rPr lang="en-US" sz="8610">
                <a:solidFill>
                  <a:srgbClr val="808FA4"/>
                </a:solidFill>
                <a:latin typeface="Cambria Bold"/>
                <a:ea typeface="Cambria Bold"/>
                <a:cs typeface="Cambria Bold"/>
                <a:sym typeface="Cambria Bold"/>
              </a:rPr>
              <a:t>Research Problem</a:t>
            </a:r>
          </a:p>
          <a:p>
            <a:pPr marL="1859280" lvl="1" indent="-929640" algn="l">
              <a:lnSpc>
                <a:spcPts val="10335"/>
              </a:lnSpc>
              <a:buAutoNum type="arabicPeriod"/>
            </a:pPr>
            <a:r>
              <a:rPr lang="en-US" sz="8610">
                <a:solidFill>
                  <a:srgbClr val="808FA4"/>
                </a:solidFill>
                <a:latin typeface="Cambria Bold"/>
                <a:ea typeface="Cambria Bold"/>
                <a:cs typeface="Cambria Bold"/>
                <a:sym typeface="Cambria Bold"/>
              </a:rPr>
              <a:t>Objective</a:t>
            </a:r>
          </a:p>
          <a:p>
            <a:pPr marL="1859280" lvl="1" indent="-929640" algn="l">
              <a:lnSpc>
                <a:spcPts val="10335"/>
              </a:lnSpc>
              <a:buAutoNum type="arabicPeriod"/>
            </a:pPr>
            <a:r>
              <a:rPr lang="en-US" sz="8610" spc="-6">
                <a:solidFill>
                  <a:srgbClr val="808FA4"/>
                </a:solidFill>
                <a:latin typeface="Cambria Bold"/>
                <a:ea typeface="Cambria Bold"/>
                <a:cs typeface="Cambria Bold"/>
                <a:sym typeface="Cambria Bold"/>
              </a:rPr>
              <a:t>Overall System Diagram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71939" y="352425"/>
            <a:ext cx="6544121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  <a:spcBef>
                <a:spcPct val="0"/>
              </a:spcBef>
            </a:pPr>
            <a:r>
              <a:rPr lang="en-US" sz="8800" u="sng" spc="-6">
                <a:solidFill>
                  <a:srgbClr val="808FA4"/>
                </a:solidFill>
                <a:latin typeface="Cambria Bold"/>
                <a:ea typeface="Cambria Bold"/>
                <a:cs typeface="Cambria Bold"/>
                <a:sym typeface="Cambria Bold"/>
              </a:rPr>
              <a:t>Introduction</a:t>
            </a: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0" y="0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812130" y="2674661"/>
            <a:ext cx="11259157" cy="616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just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Study Design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Outline the framework for the AI mentor system in vocational education.</a:t>
            </a:r>
          </a:p>
          <a:p>
            <a:pPr algn="just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582930" lvl="1" indent="-291465" algn="just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Data Collection</a:t>
            </a:r>
          </a:p>
          <a:p>
            <a:pPr algn="just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Gather relevant educational data for training the AI system</a:t>
            </a:r>
          </a:p>
          <a:p>
            <a:pPr algn="just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582930" lvl="1" indent="-291465" algn="just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Data Preprocessing</a:t>
            </a:r>
          </a:p>
          <a:p>
            <a:pPr algn="just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Clean and prepare data for model training.</a:t>
            </a:r>
          </a:p>
          <a:p>
            <a:pPr algn="just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582930" lvl="1" indent="-291465" algn="just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Model Development</a:t>
            </a:r>
          </a:p>
          <a:p>
            <a:pPr algn="just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Select and design AI models tailored to the system’s needs.</a:t>
            </a:r>
          </a:p>
          <a:p>
            <a:pPr algn="just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582930" lvl="1" indent="-291465" algn="just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Training &amp; Evaluation</a:t>
            </a:r>
          </a:p>
          <a:p>
            <a:pPr algn="just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Train models and evaluate performance using key metrics</a:t>
            </a:r>
          </a:p>
        </p:txBody>
      </p:sp>
      <p:sp>
        <p:nvSpPr>
          <p:cNvPr id="4" name="Freeform 4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5" name="Freeform 5"/>
          <p:cNvSpPr/>
          <p:nvPr/>
        </p:nvSpPr>
        <p:spPr>
          <a:xfrm>
            <a:off x="11443098" y="2481497"/>
            <a:ext cx="5816202" cy="6568052"/>
          </a:xfrm>
          <a:custGeom>
            <a:avLst/>
            <a:gdLst/>
            <a:ahLst/>
            <a:cxnLst/>
            <a:rect l="l" t="t" r="r" b="b"/>
            <a:pathLst>
              <a:path w="5816202" h="6568052">
                <a:moveTo>
                  <a:pt x="0" y="0"/>
                </a:moveTo>
                <a:lnTo>
                  <a:pt x="5816202" y="0"/>
                </a:lnTo>
                <a:lnTo>
                  <a:pt x="5816202" y="6568052"/>
                </a:lnTo>
                <a:lnTo>
                  <a:pt x="0" y="6568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5000"/>
            </a:blip>
            <a:srcRect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799161" y="276225"/>
            <a:ext cx="11320365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Methodology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68577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IT21188954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  Saseena M.U.F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  24-25J-185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0" y="0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5640764" y="354430"/>
            <a:ext cx="7006473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System Diagram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68577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IT21188954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  Saseena M.U.F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  24-25J-185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99" y="1678399"/>
            <a:ext cx="9067801" cy="78648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11012953" y="2366830"/>
            <a:ext cx="0" cy="6829557"/>
          </a:xfrm>
          <a:prstGeom prst="line">
            <a:avLst/>
          </a:prstGeom>
          <a:ln w="66675" cap="flat">
            <a:solidFill>
              <a:srgbClr val="808FA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5" name="Freeform 5"/>
          <p:cNvSpPr/>
          <p:nvPr/>
        </p:nvSpPr>
        <p:spPr>
          <a:xfrm>
            <a:off x="14215016" y="6119063"/>
            <a:ext cx="3663888" cy="4004714"/>
          </a:xfrm>
          <a:custGeom>
            <a:avLst/>
            <a:gdLst/>
            <a:ahLst/>
            <a:cxnLst/>
            <a:rect l="l" t="t" r="r" b="b"/>
            <a:pathLst>
              <a:path w="3663888" h="4004714">
                <a:moveTo>
                  <a:pt x="0" y="0"/>
                </a:moveTo>
                <a:lnTo>
                  <a:pt x="3663887" y="0"/>
                </a:lnTo>
                <a:lnTo>
                  <a:pt x="3663887" y="4004715"/>
                </a:lnTo>
                <a:lnTo>
                  <a:pt x="0" y="4004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647175" y="223395"/>
            <a:ext cx="1305919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80"/>
              </a:lnSpc>
              <a:spcBef>
                <a:spcPct val="0"/>
              </a:spcBef>
            </a:pPr>
            <a:r>
              <a:rPr lang="en-US" sz="5900" spc="-4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Component Specific Requirements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66309" y="1633095"/>
            <a:ext cx="6478743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00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Functional requirements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85955" y="1809308"/>
            <a:ext cx="4658122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00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Non-functional requirements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3642" y="2532286"/>
            <a:ext cx="9544076" cy="384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0395" lvl="1" indent="-309880" algn="l">
              <a:lnSpc>
                <a:spcPts val="3445"/>
              </a:lnSpc>
              <a:buFont typeface="Arial" panose="020B0604020202020204" pitchFamily="34" charset="0"/>
              <a:buChar char="•"/>
            </a:pPr>
            <a:r>
              <a:rPr lang="en-US" sz="287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Develop Multi-lingual chatbot in Tamil, Sinhala, and English.</a:t>
            </a:r>
          </a:p>
          <a:p>
            <a:pPr algn="l">
              <a:lnSpc>
                <a:spcPts val="3445"/>
              </a:lnSpc>
            </a:pPr>
            <a:endParaRPr lang="en-US" sz="287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620395" lvl="1" indent="-309880" algn="l">
              <a:lnSpc>
                <a:spcPts val="3445"/>
              </a:lnSpc>
              <a:buFont typeface="Arial" panose="020B0604020202020204" pitchFamily="34" charset="0"/>
              <a:buChar char="•"/>
            </a:pPr>
            <a:r>
              <a:rPr lang="en-US" sz="287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Provides mentorship across various vocational subjects.</a:t>
            </a:r>
          </a:p>
          <a:p>
            <a:pPr algn="l">
              <a:lnSpc>
                <a:spcPts val="3445"/>
              </a:lnSpc>
            </a:pPr>
            <a:endParaRPr lang="en-US" sz="287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620395" lvl="1" indent="-309880" algn="l">
              <a:lnSpc>
                <a:spcPts val="3445"/>
              </a:lnSpc>
              <a:buFont typeface="Arial" panose="020B0604020202020204" pitchFamily="34" charset="0"/>
              <a:buChar char="•"/>
            </a:pPr>
            <a:r>
              <a:rPr lang="en-US" sz="287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Supports Tamil, Sinhala, and English with diverse accent handling.</a:t>
            </a:r>
          </a:p>
          <a:p>
            <a:pPr marL="589280" lvl="1" indent="-294640" algn="l">
              <a:lnSpc>
                <a:spcPts val="3275"/>
              </a:lnSpc>
              <a:buFont typeface="Arial" panose="020B0604020202020204" pitchFamily="34" charset="0"/>
              <a:buChar char="•"/>
            </a:pPr>
            <a:r>
              <a:rPr lang="en-US" sz="273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Accurate transcription of spoken input.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3642" y="6370861"/>
            <a:ext cx="10056370" cy="306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endParaRPr/>
          </a:p>
          <a:p>
            <a:pPr marL="647700" lvl="1" indent="-323850" algn="l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300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Responsive recording control with automatic save and processing.</a:t>
            </a:r>
          </a:p>
          <a:p>
            <a:pPr algn="l">
              <a:lnSpc>
                <a:spcPts val="3600"/>
              </a:lnSpc>
            </a:pPr>
            <a:endParaRPr lang="en-US" sz="3000" spc="-2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647700" lvl="1" indent="-323850" algn="l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300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Seamless access to sessions and notes, with export functionality.</a:t>
            </a:r>
          </a:p>
          <a:p>
            <a:pPr algn="l">
              <a:lnSpc>
                <a:spcPts val="3600"/>
              </a:lnSpc>
            </a:pPr>
            <a:endParaRPr lang="en-US" sz="3000" spc="-2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369879" y="3381243"/>
            <a:ext cx="3336488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ctr">
              <a:lnSpc>
                <a:spcPts val="3960"/>
              </a:lnSpc>
              <a:buFont typeface="Arial" panose="020B0604020202020204" pitchFamily="34" charset="0"/>
              <a:buChar char="•"/>
            </a:pPr>
            <a:r>
              <a:rPr lang="en-US" sz="330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Performance: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69879" y="4219443"/>
            <a:ext cx="229603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0" lvl="1" indent="-334645" algn="ctr">
              <a:lnSpc>
                <a:spcPts val="3720"/>
              </a:lnSpc>
              <a:buFont typeface="Arial" panose="020B0604020202020204" pitchFamily="34" charset="0"/>
              <a:buChar char="•"/>
            </a:pPr>
            <a:r>
              <a:rPr lang="en-US" sz="310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Usability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69879" y="5133975"/>
            <a:ext cx="2467213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ctr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300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Scalability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69879" y="6019800"/>
            <a:ext cx="208597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ctr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300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Security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73808" y="6819900"/>
            <a:ext cx="246328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ctr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300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Reliability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46307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IT21188954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  Saseena M.U.F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  24-25J-185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833794" y="2933700"/>
            <a:ext cx="16620411" cy="587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The Application of Artificial Intelligence Technology in Personalized Teaching in Vocational Education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https://doi.org/10.1109/ICAI50792.2020.9317316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  <a:endParaRPr lang="en-US" sz="280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Exploring AI-enabled Intelligent Tutoring System in Vocational Education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https://doi.org/10.1109/TALE.2019.8981689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  <a:endParaRPr lang="en-US" sz="280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The Role of AI In Vocational Education: A Systematic Review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https://www.magnascientiapub.com/ai-vocational-education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  <a:endParaRPr lang="en-US" sz="280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AI's Impact on Vocational Training and Employability: Innovation, Challenges, and Perspectives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https://doi.org/10.36948/ijfmr.2024.v06i04.24967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  <a:endParaRPr lang="en-US" sz="280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Designing an AI-Powered Mentorship Platform for Professional Development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https://doi.org/10.1186/s13634-020-00737-y</a:t>
            </a:r>
          </a:p>
        </p:txBody>
      </p:sp>
      <p:sp>
        <p:nvSpPr>
          <p:cNvPr id="4" name="Freeform 4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5" name="Freeform 5"/>
          <p:cNvSpPr/>
          <p:nvPr/>
        </p:nvSpPr>
        <p:spPr>
          <a:xfrm>
            <a:off x="14027299" y="7653477"/>
            <a:ext cx="3426907" cy="2151034"/>
          </a:xfrm>
          <a:custGeom>
            <a:avLst/>
            <a:gdLst/>
            <a:ahLst/>
            <a:cxnLst/>
            <a:rect l="l" t="t" r="r" b="b"/>
            <a:pathLst>
              <a:path w="3426907" h="2151034">
                <a:moveTo>
                  <a:pt x="0" y="0"/>
                </a:moveTo>
                <a:lnTo>
                  <a:pt x="3426907" y="0"/>
                </a:lnTo>
                <a:lnTo>
                  <a:pt x="3426907" y="2151034"/>
                </a:lnTo>
                <a:lnTo>
                  <a:pt x="0" y="2151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 b="-25656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723478" y="359193"/>
            <a:ext cx="11320365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Reference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46307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IT21188954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  Saseena M.U.F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  24-25J-185</a:t>
            </a:r>
          </a:p>
        </p:txBody>
      </p:sp>
      <p:sp>
        <p:nvSpPr>
          <p:cNvPr id="8" name="Freeform 8"/>
          <p:cNvSpPr/>
          <p:nvPr/>
        </p:nvSpPr>
        <p:spPr>
          <a:xfrm>
            <a:off x="363519" y="1735514"/>
            <a:ext cx="1924058" cy="1207711"/>
          </a:xfrm>
          <a:custGeom>
            <a:avLst/>
            <a:gdLst/>
            <a:ahLst/>
            <a:cxnLst/>
            <a:rect l="l" t="t" r="r" b="b"/>
            <a:pathLst>
              <a:path w="1924058" h="1207711">
                <a:moveTo>
                  <a:pt x="0" y="0"/>
                </a:moveTo>
                <a:lnTo>
                  <a:pt x="1924058" y="0"/>
                </a:lnTo>
                <a:lnTo>
                  <a:pt x="1924058" y="1207711"/>
                </a:lnTo>
                <a:lnTo>
                  <a:pt x="0" y="1207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 b="-25656"/>
            </a:stretch>
          </a:blipFill>
        </p:spPr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BE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" name="Freeform 3"/>
          <p:cNvSpPr/>
          <p:nvPr/>
        </p:nvSpPr>
        <p:spPr>
          <a:xfrm>
            <a:off x="12352809" y="-756804"/>
            <a:ext cx="7582308" cy="11800607"/>
          </a:xfrm>
          <a:custGeom>
            <a:avLst/>
            <a:gdLst/>
            <a:ahLst/>
            <a:cxnLst/>
            <a:rect l="l" t="t" r="r" b="b"/>
            <a:pathLst>
              <a:path w="7582308" h="11800607">
                <a:moveTo>
                  <a:pt x="0" y="0"/>
                </a:moveTo>
                <a:lnTo>
                  <a:pt x="7582308" y="0"/>
                </a:lnTo>
                <a:lnTo>
                  <a:pt x="7582308" y="11800608"/>
                </a:lnTo>
                <a:lnTo>
                  <a:pt x="0" y="11800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l="-37439" r="-18194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341534" y="1028700"/>
            <a:ext cx="9478203" cy="6553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5"/>
              </a:lnSpc>
            </a:pPr>
            <a:r>
              <a:rPr lang="en-US" sz="7295" dirty="0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Skill-Based </a:t>
            </a:r>
            <a:r>
              <a:rPr lang="en-US" sz="7295" dirty="0" smtClean="0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Personalized </a:t>
            </a:r>
            <a:r>
              <a:rPr lang="en-US" sz="7295" dirty="0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Learning Path Component</a:t>
            </a:r>
          </a:p>
          <a:p>
            <a:pPr algn="ctr">
              <a:lnSpc>
                <a:spcPts val="8755"/>
              </a:lnSpc>
            </a:pPr>
            <a:endParaRPr lang="en-US" sz="7295" dirty="0">
              <a:solidFill>
                <a:srgbClr val="000000"/>
              </a:solidFill>
              <a:latin typeface="Cambria Bold Italics"/>
              <a:ea typeface="Cambria Bold Italics"/>
              <a:cs typeface="Cambria Bold Italics"/>
              <a:sym typeface="Cambria Bold Italics"/>
            </a:endParaRPr>
          </a:p>
          <a:p>
            <a:pPr algn="r">
              <a:lnSpc>
                <a:spcPts val="5305"/>
              </a:lnSpc>
            </a:pPr>
            <a:r>
              <a:rPr lang="en-US" sz="4420" dirty="0">
                <a:solidFill>
                  <a:srgbClr val="122E54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IT20657314</a:t>
            </a:r>
          </a:p>
          <a:p>
            <a:pPr algn="r">
              <a:lnSpc>
                <a:spcPts val="5305"/>
              </a:lnSpc>
            </a:pPr>
            <a:r>
              <a:rPr lang="en-US" sz="4420" dirty="0" err="1">
                <a:solidFill>
                  <a:srgbClr val="122E54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Sujeevan.R</a:t>
            </a:r>
            <a:endParaRPr lang="en-US" sz="4420" dirty="0">
              <a:solidFill>
                <a:srgbClr val="122E54"/>
              </a:solidFill>
              <a:latin typeface="Cambria Bold Italics"/>
              <a:ea typeface="Cambria Bold Italics"/>
              <a:cs typeface="Cambria Bold Italics"/>
              <a:sym typeface="Cambria Bold Italics"/>
            </a:endParaRPr>
          </a:p>
          <a:p>
            <a:pPr algn="r">
              <a:lnSpc>
                <a:spcPts val="5305"/>
              </a:lnSpc>
              <a:spcBef>
                <a:spcPct val="0"/>
              </a:spcBef>
            </a:pPr>
            <a:r>
              <a:rPr lang="en-US" sz="4420" spc="-3" dirty="0">
                <a:solidFill>
                  <a:srgbClr val="122E54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Information Technology</a:t>
            </a:r>
            <a:r>
              <a:rPr lang="en-US" sz="4420" spc="-3" dirty="0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21280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176529" y="-4762"/>
            <a:ext cx="10111471" cy="10291762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1311991" y="2672607"/>
            <a:ext cx="5868632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  <a:spcBef>
                <a:spcPct val="0"/>
              </a:spcBef>
            </a:pPr>
            <a:r>
              <a:rPr lang="en-US" sz="7200" spc="-5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84650" y="1246921"/>
            <a:ext cx="3495229" cy="69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Background</a:t>
            </a:r>
          </a:p>
        </p:txBody>
      </p:sp>
      <p:sp>
        <p:nvSpPr>
          <p:cNvPr id="5" name="AutoShape 5"/>
          <p:cNvSpPr/>
          <p:nvPr/>
        </p:nvSpPr>
        <p:spPr>
          <a:xfrm>
            <a:off x="9986145" y="6625575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521254" y="2696850"/>
            <a:ext cx="542202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Research Question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21034" y="4024137"/>
            <a:ext cx="471201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Research Gap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84650" y="5514975"/>
            <a:ext cx="349522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67443" y="6992288"/>
            <a:ext cx="4219194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Methodology</a:t>
            </a:r>
          </a:p>
        </p:txBody>
      </p:sp>
      <p:sp>
        <p:nvSpPr>
          <p:cNvPr id="10" name="AutoShape 10"/>
          <p:cNvSpPr/>
          <p:nvPr/>
        </p:nvSpPr>
        <p:spPr>
          <a:xfrm>
            <a:off x="9768937" y="2328008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11" name="AutoShape 11"/>
          <p:cNvSpPr/>
          <p:nvPr/>
        </p:nvSpPr>
        <p:spPr>
          <a:xfrm>
            <a:off x="9768937" y="3782269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12" name="AutoShape 12"/>
          <p:cNvSpPr/>
          <p:nvPr/>
        </p:nvSpPr>
        <p:spPr>
          <a:xfrm>
            <a:off x="9768937" y="5148262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4246307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 | Sujeevan.R | 24-25J-185</a:t>
            </a:r>
          </a:p>
        </p:txBody>
      </p:sp>
      <p:sp>
        <p:nvSpPr>
          <p:cNvPr id="14" name="Freeform 14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91" y="2011571"/>
            <a:ext cx="15797267" cy="6977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4865" lvl="1" indent="-412750" algn="l">
              <a:lnSpc>
                <a:spcPts val="4585"/>
              </a:lnSpc>
              <a:buFont typeface="Arial" panose="020B0604020202020204" pitchFamily="34" charset="0"/>
              <a:buChar char="•"/>
            </a:pPr>
            <a:r>
              <a:rPr lang="en-US" sz="382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In recent years, personalized learning has become increasingly important, with a focus on adapting educational experiences to meet individual student needs.</a:t>
            </a:r>
          </a:p>
          <a:p>
            <a:pPr algn="l">
              <a:lnSpc>
                <a:spcPts val="4585"/>
              </a:lnSpc>
            </a:pPr>
            <a:endParaRPr lang="en-US" sz="3820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824865" lvl="1" indent="-412750" algn="l">
              <a:lnSpc>
                <a:spcPts val="4585"/>
              </a:lnSpc>
              <a:buFont typeface="Arial" panose="020B0604020202020204" pitchFamily="34" charset="0"/>
              <a:buChar char="•"/>
            </a:pPr>
            <a:r>
              <a:rPr lang="en-US" sz="382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Traditional educational systems often struggle to provide tailored learning paths, which can lead to student disengagement and uneven skill development.</a:t>
            </a:r>
          </a:p>
          <a:p>
            <a:pPr algn="l">
              <a:lnSpc>
                <a:spcPts val="4585"/>
              </a:lnSpc>
            </a:pPr>
            <a:endParaRPr lang="en-US" sz="3820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824865" lvl="1" indent="-412750" algn="l">
              <a:lnSpc>
                <a:spcPts val="4585"/>
              </a:lnSpc>
              <a:buFont typeface="Arial" panose="020B0604020202020204" pitchFamily="34" charset="0"/>
              <a:buChar char="•"/>
            </a:pPr>
            <a:r>
              <a:rPr lang="en-US" sz="382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AI-driven personalized learning paths can offer real-time adjustments, ensuring that students receive content and challenges appropriate to their skill levels.</a:t>
            </a:r>
          </a:p>
          <a:p>
            <a:pPr algn="l">
              <a:lnSpc>
                <a:spcPts val="4585"/>
              </a:lnSpc>
            </a:pPr>
            <a:endParaRPr lang="en-US" sz="3820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6627274" y="282993"/>
            <a:ext cx="4654007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Backround</a:t>
            </a:r>
          </a:p>
        </p:txBody>
      </p:sp>
      <p:sp>
        <p:nvSpPr>
          <p:cNvPr id="5" name="Freeform 5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4144929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  Sujeevan.R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  24-25J-185</a:t>
            </a:r>
          </a:p>
        </p:txBody>
      </p:sp>
      <p:sp>
        <p:nvSpPr>
          <p:cNvPr id="7" name="Freeform 7"/>
          <p:cNvSpPr/>
          <p:nvPr/>
        </p:nvSpPr>
        <p:spPr>
          <a:xfrm>
            <a:off x="14349218" y="6012071"/>
            <a:ext cx="3780559" cy="3780559"/>
          </a:xfrm>
          <a:custGeom>
            <a:avLst/>
            <a:gdLst/>
            <a:ahLst/>
            <a:cxnLst/>
            <a:rect l="l" t="t" r="r" b="b"/>
            <a:pathLst>
              <a:path w="3780559" h="3780559">
                <a:moveTo>
                  <a:pt x="0" y="0"/>
                </a:moveTo>
                <a:lnTo>
                  <a:pt x="3780559" y="0"/>
                </a:lnTo>
                <a:lnTo>
                  <a:pt x="3780559" y="3780559"/>
                </a:lnTo>
                <a:lnTo>
                  <a:pt x="0" y="37805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595881" y="1684240"/>
            <a:ext cx="1640061" cy="1640061"/>
          </a:xfrm>
          <a:custGeom>
            <a:avLst/>
            <a:gdLst/>
            <a:ahLst/>
            <a:cxnLst/>
            <a:rect l="l" t="t" r="r" b="b"/>
            <a:pathLst>
              <a:path w="1640061" h="1640061">
                <a:moveTo>
                  <a:pt x="0" y="0"/>
                </a:moveTo>
                <a:lnTo>
                  <a:pt x="1640062" y="0"/>
                </a:lnTo>
                <a:lnTo>
                  <a:pt x="1640062" y="1640061"/>
                </a:lnTo>
                <a:lnTo>
                  <a:pt x="0" y="1640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5" name="Freeform 5"/>
          <p:cNvSpPr/>
          <p:nvPr/>
        </p:nvSpPr>
        <p:spPr>
          <a:xfrm>
            <a:off x="2789432" y="2929894"/>
            <a:ext cx="781006" cy="788816"/>
          </a:xfrm>
          <a:custGeom>
            <a:avLst/>
            <a:gdLst/>
            <a:ahLst/>
            <a:cxnLst/>
            <a:rect l="l" t="t" r="r" b="b"/>
            <a:pathLst>
              <a:path w="781006" h="788816">
                <a:moveTo>
                  <a:pt x="0" y="0"/>
                </a:moveTo>
                <a:lnTo>
                  <a:pt x="781005" y="0"/>
                </a:lnTo>
                <a:lnTo>
                  <a:pt x="781005" y="788815"/>
                </a:lnTo>
                <a:lnTo>
                  <a:pt x="0" y="788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5640764" y="344905"/>
            <a:ext cx="7006473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 algn="ctr">
              <a:lnSpc>
                <a:spcPts val="6960"/>
              </a:lnSpc>
              <a:spcBef>
                <a:spcPct val="0"/>
              </a:spcBef>
            </a:pPr>
            <a:r>
              <a:rPr lang="en-US" sz="5800" u="none" strike="noStrike" spc="-4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Research Question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46307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46637" y="3098806"/>
            <a:ext cx="11588988" cy="1318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0"/>
              </a:lnSpc>
            </a:pPr>
            <a:r>
              <a:rPr lang="en-GB" sz="2910" spc="-2" dirty="0">
                <a:solidFill>
                  <a:srgbClr val="000000"/>
                </a:solidFill>
                <a:latin typeface="Cambria Bold"/>
                <a:ea typeface="Cambria Bold"/>
                <a:cs typeface="Cambria Bold"/>
              </a:rPr>
              <a:t>How can Machine Learning-based systems effectively assess and adapt to a learner's skill level?</a:t>
            </a:r>
            <a:endParaRPr lang="en-US" sz="2910" spc="-2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algn="ctr">
              <a:lnSpc>
                <a:spcPts val="3480"/>
              </a:lnSpc>
            </a:pPr>
            <a:endParaRPr lang="en-US" sz="2900" spc="-2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570438" y="4417693"/>
            <a:ext cx="1158526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GB" sz="2910" spc="-2" dirty="0">
                <a:solidFill>
                  <a:srgbClr val="000000"/>
                </a:solidFill>
                <a:latin typeface="Cambria Bold"/>
                <a:ea typeface="Cambria Bold"/>
                <a:cs typeface="Cambria Bold"/>
              </a:rPr>
              <a:t>What techniques can be used to dynamically recommend personalized modules based on individual performance?</a:t>
            </a:r>
            <a:endParaRPr lang="en-US" sz="2910" spc="-2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2789432" y="4585484"/>
            <a:ext cx="781006" cy="788816"/>
          </a:xfrm>
          <a:custGeom>
            <a:avLst/>
            <a:gdLst/>
            <a:ahLst/>
            <a:cxnLst/>
            <a:rect l="l" t="t" r="r" b="b"/>
            <a:pathLst>
              <a:path w="781006" h="788816">
                <a:moveTo>
                  <a:pt x="0" y="0"/>
                </a:moveTo>
                <a:lnTo>
                  <a:pt x="781005" y="0"/>
                </a:lnTo>
                <a:lnTo>
                  <a:pt x="781005" y="788816"/>
                </a:lnTo>
                <a:lnTo>
                  <a:pt x="0" y="7888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862968" y="5906926"/>
            <a:ext cx="12062832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45"/>
              </a:lnSpc>
              <a:spcBef>
                <a:spcPct val="0"/>
              </a:spcBef>
            </a:pPr>
            <a:r>
              <a:rPr lang="en-GB" sz="2910" spc="-2" dirty="0">
                <a:solidFill>
                  <a:srgbClr val="000000"/>
                </a:solidFill>
                <a:latin typeface="Cambria Bold"/>
                <a:ea typeface="Cambria Bold"/>
                <a:cs typeface="Cambria Bold"/>
              </a:rPr>
              <a:t>How can real-time adjustments in content complexity improve learner engagement and outcomes?</a:t>
            </a:r>
            <a:endParaRPr lang="en-US" sz="2910" spc="-2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algn="ctr">
              <a:lnSpc>
                <a:spcPts val="3545"/>
              </a:lnSpc>
              <a:spcBef>
                <a:spcPct val="0"/>
              </a:spcBef>
            </a:pPr>
            <a:endParaRPr lang="en-US" sz="2955" spc="-2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2789432" y="5888650"/>
            <a:ext cx="781006" cy="788816"/>
          </a:xfrm>
          <a:custGeom>
            <a:avLst/>
            <a:gdLst/>
            <a:ahLst/>
            <a:cxnLst/>
            <a:rect l="l" t="t" r="r" b="b"/>
            <a:pathLst>
              <a:path w="781006" h="788816">
                <a:moveTo>
                  <a:pt x="0" y="0"/>
                </a:moveTo>
                <a:lnTo>
                  <a:pt x="781005" y="0"/>
                </a:lnTo>
                <a:lnTo>
                  <a:pt x="781005" y="788816"/>
                </a:lnTo>
                <a:lnTo>
                  <a:pt x="0" y="7888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3" name="Freeform 13"/>
          <p:cNvSpPr/>
          <p:nvPr/>
        </p:nvSpPr>
        <p:spPr>
          <a:xfrm>
            <a:off x="14239180" y="1653499"/>
            <a:ext cx="4377284" cy="4629558"/>
          </a:xfrm>
          <a:custGeom>
            <a:avLst/>
            <a:gdLst/>
            <a:ahLst/>
            <a:cxnLst/>
            <a:rect l="l" t="t" r="r" b="b"/>
            <a:pathLst>
              <a:path w="4377284" h="4629558">
                <a:moveTo>
                  <a:pt x="0" y="0"/>
                </a:moveTo>
                <a:lnTo>
                  <a:pt x="4377284" y="0"/>
                </a:lnTo>
                <a:lnTo>
                  <a:pt x="4377284" y="4629559"/>
                </a:lnTo>
                <a:lnTo>
                  <a:pt x="0" y="46295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rcRect/>
            <a:stretch>
              <a:fillRect r="-5763"/>
            </a:stretch>
          </a:blipFill>
        </p:spPr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12799636" y="4048834"/>
            <a:ext cx="382604" cy="288692"/>
          </a:xfrm>
          <a:custGeom>
            <a:avLst/>
            <a:gdLst/>
            <a:ahLst/>
            <a:cxnLst/>
            <a:rect l="l" t="t" r="r" b="b"/>
            <a:pathLst>
              <a:path w="382604" h="288692">
                <a:moveTo>
                  <a:pt x="0" y="0"/>
                </a:moveTo>
                <a:lnTo>
                  <a:pt x="382604" y="0"/>
                </a:lnTo>
                <a:lnTo>
                  <a:pt x="382604" y="288692"/>
                </a:lnTo>
                <a:lnTo>
                  <a:pt x="0" y="288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5" name="Freeform 5"/>
          <p:cNvSpPr/>
          <p:nvPr/>
        </p:nvSpPr>
        <p:spPr>
          <a:xfrm>
            <a:off x="7895176" y="2421676"/>
            <a:ext cx="9929336" cy="6467267"/>
          </a:xfrm>
          <a:custGeom>
            <a:avLst/>
            <a:gdLst/>
            <a:ahLst/>
            <a:cxnLst/>
            <a:rect l="l" t="t" r="r" b="b"/>
            <a:pathLst>
              <a:path w="9929336" h="6467267">
                <a:moveTo>
                  <a:pt x="0" y="0"/>
                </a:moveTo>
                <a:lnTo>
                  <a:pt x="9929336" y="0"/>
                </a:lnTo>
                <a:lnTo>
                  <a:pt x="9929336" y="6467267"/>
                </a:lnTo>
                <a:lnTo>
                  <a:pt x="0" y="64672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5793164" y="506830"/>
            <a:ext cx="700647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  <a:spcBef>
                <a:spcPct val="0"/>
              </a:spcBef>
            </a:pPr>
            <a:r>
              <a:rPr lang="en-US" sz="5900" spc="-4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Research Gap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543661" y="2240292"/>
            <a:ext cx="7006473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  <a:spcBef>
                <a:spcPct val="0"/>
              </a:spcBef>
            </a:pPr>
            <a:r>
              <a:rPr lang="en-US" sz="48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Novelty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1370" y="3070695"/>
            <a:ext cx="7695021" cy="5972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0715" lvl="1" indent="-320040" algn="l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965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Real-time adjustment of learning content complexity based on continuous skill evaluation.</a:t>
            </a:r>
          </a:p>
          <a:p>
            <a:pPr algn="l">
              <a:lnSpc>
                <a:spcPts val="3560"/>
              </a:lnSpc>
            </a:pPr>
            <a:endParaRPr lang="en-US" sz="2965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640715" lvl="1" indent="-320040" algn="l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965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Personalized Pathways: Tailoring learning paths to address individual strengths and weaknesses.</a:t>
            </a:r>
          </a:p>
          <a:p>
            <a:pPr algn="l">
              <a:lnSpc>
                <a:spcPts val="3560"/>
              </a:lnSpc>
            </a:pPr>
            <a:endParaRPr lang="en-US" sz="2965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640715" lvl="1" indent="-32004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GB" sz="2965" dirty="0">
                <a:solidFill>
                  <a:srgbClr val="000000"/>
                </a:solidFill>
                <a:latin typeface="Cambria Bold"/>
                <a:ea typeface="Cambria Bold"/>
                <a:cs typeface="Cambria Bold"/>
              </a:rPr>
              <a:t>Offers tailored resources such as videos, simulations, or tutorials to match the learner's preferred learning style and needs.</a:t>
            </a:r>
            <a:endParaRPr lang="en-US" sz="2965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algn="l">
              <a:lnSpc>
                <a:spcPts val="3560"/>
              </a:lnSpc>
            </a:pPr>
            <a:endParaRPr lang="en-US" sz="2965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398707" y="98475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5793164" y="497305"/>
            <a:ext cx="7006473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 algn="ctr">
              <a:lnSpc>
                <a:spcPts val="6960"/>
              </a:lnSpc>
              <a:spcBef>
                <a:spcPct val="0"/>
              </a:spcBef>
            </a:pPr>
            <a:r>
              <a:rPr lang="en-US" sz="5800" u="none" strike="noStrike" spc="-4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Objectives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9139" y="4438650"/>
            <a:ext cx="449250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Sub Objective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6289" y="2968243"/>
            <a:ext cx="16475183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6735" lvl="1" indent="-273685">
              <a:lnSpc>
                <a:spcPts val="3040"/>
              </a:lnSpc>
              <a:buFont typeface="Arial" panose="020B0604020202020204" pitchFamily="34" charset="0"/>
              <a:buChar char="•"/>
            </a:pPr>
            <a:r>
              <a:rPr lang="en-US" sz="2530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Develop a system that enhances student engagement and learning outcomes through  personalized learning paths based on skill level.</a:t>
            </a:r>
          </a:p>
          <a:p>
            <a:pPr marL="546735" lvl="1" indent="-273685" algn="l">
              <a:lnSpc>
                <a:spcPts val="3040"/>
              </a:lnSpc>
              <a:buFont typeface="Arial" panose="020B0604020202020204" pitchFamily="34" charset="0"/>
              <a:buChar char="•"/>
            </a:pPr>
            <a:endParaRPr lang="en-US" sz="2530" dirty="0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8214" y="2015743"/>
            <a:ext cx="449250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Main Objectives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1064" y="5705475"/>
            <a:ext cx="17866936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3090" lvl="1" indent="-296545">
              <a:lnSpc>
                <a:spcPts val="3295"/>
              </a:lnSpc>
              <a:buFont typeface="Arial" panose="020B0604020202020204" pitchFamily="34" charset="0"/>
              <a:buChar char="•"/>
            </a:pPr>
            <a:r>
              <a:rPr lang="en-GB" sz="2745" dirty="0">
                <a:solidFill>
                  <a:srgbClr val="2A266D"/>
                </a:solidFill>
                <a:latin typeface="Cambria Bold"/>
                <a:ea typeface="Cambria Bold"/>
                <a:cs typeface="Cambria Bold"/>
              </a:rPr>
              <a:t>Implement </a:t>
            </a:r>
            <a:r>
              <a:rPr lang="en-GB" sz="2745" dirty="0" err="1" smtClean="0">
                <a:solidFill>
                  <a:srgbClr val="2A266D"/>
                </a:solidFill>
                <a:latin typeface="Cambria Bold"/>
                <a:ea typeface="Cambria Bold"/>
                <a:cs typeface="Cambria Bold"/>
              </a:rPr>
              <a:t>algorithem</a:t>
            </a:r>
            <a:r>
              <a:rPr lang="en-GB" sz="2745" dirty="0" smtClean="0">
                <a:solidFill>
                  <a:srgbClr val="2A266D"/>
                </a:solidFill>
                <a:latin typeface="Cambria Bold"/>
                <a:ea typeface="Cambria Bold"/>
                <a:cs typeface="Cambria Bold"/>
              </a:rPr>
              <a:t> </a:t>
            </a:r>
            <a:r>
              <a:rPr lang="en-GB" sz="2745" dirty="0">
                <a:solidFill>
                  <a:srgbClr val="2A266D"/>
                </a:solidFill>
                <a:latin typeface="Cambria Bold"/>
                <a:ea typeface="Cambria Bold"/>
                <a:cs typeface="Cambria Bold"/>
              </a:rPr>
              <a:t>tools for real-time skill evaluation and baseline analysis.</a:t>
            </a:r>
            <a:r>
              <a:rPr lang="en-US" sz="2745" dirty="0" smtClean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.</a:t>
            </a:r>
          </a:p>
          <a:p>
            <a:pPr marL="593090" lvl="1" indent="-296545">
              <a:lnSpc>
                <a:spcPts val="3295"/>
              </a:lnSpc>
              <a:buFont typeface="Arial" panose="020B0604020202020204" pitchFamily="34" charset="0"/>
              <a:buChar char="•"/>
            </a:pPr>
            <a:r>
              <a:rPr lang="en-US" sz="2745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Develop mechanisms </a:t>
            </a:r>
            <a:r>
              <a:rPr lang="en-US" sz="2745" dirty="0" smtClean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for predictive complexity adjustment.</a:t>
            </a:r>
            <a:endParaRPr lang="en-US" sz="2745" dirty="0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593090" lvl="1" indent="-296545">
              <a:lnSpc>
                <a:spcPts val="3295"/>
              </a:lnSpc>
              <a:buFont typeface="Arial" panose="020B0604020202020204" pitchFamily="34" charset="0"/>
              <a:buChar char="•"/>
            </a:pPr>
            <a:r>
              <a:rPr lang="en-GB" sz="2745" dirty="0">
                <a:solidFill>
                  <a:srgbClr val="2A266D"/>
                </a:solidFill>
                <a:latin typeface="Cambria Bold"/>
                <a:ea typeface="Cambria Bold"/>
                <a:cs typeface="Cambria Bold"/>
              </a:rPr>
              <a:t>Integrate progress tracking and feedback to guide learners effectively</a:t>
            </a:r>
            <a:endParaRPr lang="en-US" sz="2745" dirty="0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296545" lvl="1">
              <a:lnSpc>
                <a:spcPts val="3295"/>
              </a:lnSpc>
            </a:pPr>
            <a:endParaRPr lang="en-US" sz="2745" dirty="0" smtClean="0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638121" y="730668"/>
            <a:ext cx="871376" cy="879836"/>
          </a:xfrm>
          <a:custGeom>
            <a:avLst/>
            <a:gdLst/>
            <a:ahLst/>
            <a:cxnLst/>
            <a:rect l="l" t="t" r="r" b="b"/>
            <a:pathLst>
              <a:path w="871376" h="879836">
                <a:moveTo>
                  <a:pt x="0" y="0"/>
                </a:moveTo>
                <a:lnTo>
                  <a:pt x="871376" y="0"/>
                </a:lnTo>
                <a:lnTo>
                  <a:pt x="871376" y="879835"/>
                </a:lnTo>
                <a:lnTo>
                  <a:pt x="0" y="8798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0" name="Freeform 10"/>
          <p:cNvSpPr/>
          <p:nvPr/>
        </p:nvSpPr>
        <p:spPr>
          <a:xfrm>
            <a:off x="283941" y="407523"/>
            <a:ext cx="1602009" cy="1526124"/>
          </a:xfrm>
          <a:custGeom>
            <a:avLst/>
            <a:gdLst/>
            <a:ahLst/>
            <a:cxnLst/>
            <a:rect l="l" t="t" r="r" b="b"/>
            <a:pathLst>
              <a:path w="1602009" h="1526124">
                <a:moveTo>
                  <a:pt x="0" y="0"/>
                </a:moveTo>
                <a:lnTo>
                  <a:pt x="1602009" y="0"/>
                </a:lnTo>
                <a:lnTo>
                  <a:pt x="1602009" y="1526125"/>
                </a:lnTo>
                <a:lnTo>
                  <a:pt x="0" y="1526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1" name="Freeform 11"/>
          <p:cNvSpPr/>
          <p:nvPr/>
        </p:nvSpPr>
        <p:spPr>
          <a:xfrm>
            <a:off x="1829704" y="506523"/>
            <a:ext cx="559448" cy="600383"/>
          </a:xfrm>
          <a:custGeom>
            <a:avLst/>
            <a:gdLst/>
            <a:ahLst/>
            <a:cxnLst/>
            <a:rect l="l" t="t" r="r" b="b"/>
            <a:pathLst>
              <a:path w="559448" h="600383">
                <a:moveTo>
                  <a:pt x="0" y="0"/>
                </a:moveTo>
                <a:lnTo>
                  <a:pt x="559448" y="0"/>
                </a:lnTo>
                <a:lnTo>
                  <a:pt x="559448" y="600382"/>
                </a:lnTo>
                <a:lnTo>
                  <a:pt x="0" y="6003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rcRect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2" name="Freeform 12"/>
          <p:cNvSpPr/>
          <p:nvPr/>
        </p:nvSpPr>
        <p:spPr>
          <a:xfrm>
            <a:off x="397723" y="1933648"/>
            <a:ext cx="480797" cy="412284"/>
          </a:xfrm>
          <a:custGeom>
            <a:avLst/>
            <a:gdLst/>
            <a:ahLst/>
            <a:cxnLst/>
            <a:rect l="l" t="t" r="r" b="b"/>
            <a:pathLst>
              <a:path w="480797" h="412284">
                <a:moveTo>
                  <a:pt x="0" y="0"/>
                </a:moveTo>
                <a:lnTo>
                  <a:pt x="480796" y="0"/>
                </a:lnTo>
                <a:lnTo>
                  <a:pt x="480796" y="412283"/>
                </a:lnTo>
                <a:lnTo>
                  <a:pt x="0" y="4122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 b="-11093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3" name="Freeform 13"/>
          <p:cNvSpPr/>
          <p:nvPr/>
        </p:nvSpPr>
        <p:spPr>
          <a:xfrm>
            <a:off x="13944600" y="4988077"/>
            <a:ext cx="3841105" cy="4381928"/>
          </a:xfrm>
          <a:custGeom>
            <a:avLst/>
            <a:gdLst/>
            <a:ahLst/>
            <a:cxnLst/>
            <a:rect l="l" t="t" r="r" b="b"/>
            <a:pathLst>
              <a:path w="6676357" h="5007268">
                <a:moveTo>
                  <a:pt x="0" y="0"/>
                </a:moveTo>
                <a:lnTo>
                  <a:pt x="6676357" y="0"/>
                </a:lnTo>
                <a:lnTo>
                  <a:pt x="6676357" y="5007268"/>
                </a:lnTo>
                <a:lnTo>
                  <a:pt x="0" y="50072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rcRect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4751648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0" y="956070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7939856" y="38100"/>
            <a:ext cx="10405889" cy="10287000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432346" y="4310462"/>
            <a:ext cx="6679109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20"/>
              </a:lnSpc>
              <a:spcBef>
                <a:spcPct val="0"/>
              </a:spcBef>
            </a:pPr>
            <a:r>
              <a:rPr lang="en-US" sz="9600" spc="-6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Background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09155" y="476250"/>
            <a:ext cx="11057730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50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AI offers scalable, personalized, and engaging solutions.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8209155" y="1562100"/>
            <a:ext cx="9453705" cy="1905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7" name="AutoShape 7"/>
          <p:cNvSpPr/>
          <p:nvPr/>
        </p:nvSpPr>
        <p:spPr>
          <a:xfrm flipV="1">
            <a:off x="8358203" y="3022677"/>
            <a:ext cx="9453705" cy="1905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8" name="AutoShape 8"/>
          <p:cNvSpPr/>
          <p:nvPr/>
        </p:nvSpPr>
        <p:spPr>
          <a:xfrm flipV="1">
            <a:off x="8358213" y="5087175"/>
            <a:ext cx="9453705" cy="1905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9" name="AutoShape 9"/>
          <p:cNvSpPr/>
          <p:nvPr/>
        </p:nvSpPr>
        <p:spPr>
          <a:xfrm flipV="1">
            <a:off x="8358194" y="6631395"/>
            <a:ext cx="9453705" cy="1905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8209154" y="1866900"/>
            <a:ext cx="9418290" cy="1064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50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Enhances assessment and feedback processes.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44570" y="3383201"/>
            <a:ext cx="9567338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50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Modernizes vocational training to align with industry demands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44569" y="5295900"/>
            <a:ext cx="9796462" cy="1064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50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Difficult to expand traditional training methods.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44570" y="6988582"/>
            <a:ext cx="9796462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50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Significant time and resources required for managing vocational training.</a:t>
            </a: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5016459" y="581025"/>
            <a:ext cx="7006473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 algn="ctr">
              <a:lnSpc>
                <a:spcPts val="6960"/>
              </a:lnSpc>
              <a:spcBef>
                <a:spcPct val="0"/>
              </a:spcBef>
            </a:pPr>
            <a:r>
              <a:rPr lang="en-US" sz="5800" spc="-4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System Diagram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04048" y="982850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714499"/>
            <a:ext cx="9525000" cy="79914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453315" y="2419218"/>
            <a:ext cx="484202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00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Functional requirements</a:t>
            </a:r>
          </a:p>
        </p:txBody>
      </p:sp>
      <p:sp>
        <p:nvSpPr>
          <p:cNvPr id="5" name="AutoShape 5"/>
          <p:cNvSpPr/>
          <p:nvPr/>
        </p:nvSpPr>
        <p:spPr>
          <a:xfrm>
            <a:off x="8616347" y="2428743"/>
            <a:ext cx="0" cy="6829557"/>
          </a:xfrm>
          <a:prstGeom prst="line">
            <a:avLst/>
          </a:prstGeom>
          <a:ln w="66675" cap="flat">
            <a:solidFill>
              <a:srgbClr val="808FA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081513" y="2419218"/>
            <a:ext cx="484202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00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Non-functional requirements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3315" y="4110289"/>
            <a:ext cx="7908870" cy="293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1820" lvl="1" indent="-295910" algn="l">
              <a:lnSpc>
                <a:spcPts val="3290"/>
              </a:lnSpc>
              <a:buFont typeface="Arial" panose="020B0604020202020204" pitchFamily="34" charset="0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Provide personalized learning content based on real-time skill assessment.</a:t>
            </a:r>
          </a:p>
          <a:p>
            <a:pPr marL="591820" lvl="1" indent="-295910" algn="l">
              <a:lnSpc>
                <a:spcPts val="3290"/>
              </a:lnSpc>
              <a:buFont typeface="Arial" panose="020B0604020202020204" pitchFamily="34" charset="0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Continuously adjust the complexity of tasks and materials.</a:t>
            </a:r>
          </a:p>
          <a:p>
            <a:pPr marL="591820" lvl="1" indent="-295910" algn="l">
              <a:lnSpc>
                <a:spcPts val="3290"/>
              </a:lnSpc>
              <a:buFont typeface="Arial" panose="020B0604020202020204" pitchFamily="34" charset="0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Offer immediate, actionable feedback to students.</a:t>
            </a:r>
          </a:p>
          <a:p>
            <a:pPr algn="l">
              <a:lnSpc>
                <a:spcPts val="3290"/>
              </a:lnSpc>
            </a:pPr>
            <a:endParaRPr lang="en-US" sz="2740" dirty="0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50430" y="4110289"/>
            <a:ext cx="7908870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1820" lvl="1" indent="-295910" algn="l">
              <a:lnSpc>
                <a:spcPts val="3290"/>
              </a:lnSpc>
              <a:buFont typeface="Arial" panose="020B0604020202020204" pitchFamily="34" charset="0"/>
              <a:buChar char="•"/>
            </a:pPr>
            <a:r>
              <a:rPr lang="en-US" sz="274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Availability</a:t>
            </a:r>
          </a:p>
          <a:p>
            <a:pPr marL="591820" lvl="1" indent="-295910" algn="l">
              <a:lnSpc>
                <a:spcPts val="3290"/>
              </a:lnSpc>
              <a:buFont typeface="Arial" panose="020B0604020202020204" pitchFamily="34" charset="0"/>
              <a:buChar char="•"/>
            </a:pPr>
            <a:r>
              <a:rPr lang="en-US" sz="274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Reliability </a:t>
            </a:r>
          </a:p>
          <a:p>
            <a:pPr marL="591820" lvl="1" indent="-295910" algn="l">
              <a:lnSpc>
                <a:spcPts val="3290"/>
              </a:lnSpc>
              <a:buFont typeface="Arial" panose="020B0604020202020204" pitchFamily="34" charset="0"/>
              <a:buChar char="•"/>
            </a:pPr>
            <a:r>
              <a:rPr lang="en-US" sz="274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Speed </a:t>
            </a:r>
          </a:p>
          <a:p>
            <a:pPr marL="591820" lvl="1" indent="-295910" algn="l">
              <a:lnSpc>
                <a:spcPts val="3290"/>
              </a:lnSpc>
              <a:buFont typeface="Arial" panose="020B0604020202020204" pitchFamily="34" charset="0"/>
              <a:buChar char="•"/>
            </a:pPr>
            <a:r>
              <a:rPr lang="en-US" sz="274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Performance </a:t>
            </a:r>
          </a:p>
          <a:p>
            <a:pPr marL="591820" lvl="1" indent="-295910" algn="l">
              <a:lnSpc>
                <a:spcPts val="3290"/>
              </a:lnSpc>
              <a:buFont typeface="Arial" panose="020B0604020202020204" pitchFamily="34" charset="0"/>
              <a:buChar char="•"/>
            </a:pPr>
            <a:r>
              <a:rPr lang="en-US" sz="274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Security </a:t>
            </a:r>
          </a:p>
          <a:p>
            <a:pPr marL="591820" lvl="1" indent="-295910" algn="l">
              <a:lnSpc>
                <a:spcPts val="3290"/>
              </a:lnSpc>
              <a:buFont typeface="Arial" panose="020B0604020202020204" pitchFamily="34" charset="0"/>
              <a:buChar char="•"/>
            </a:pPr>
            <a:r>
              <a:rPr lang="en-US" sz="274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 Privacy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86750" y="282993"/>
            <a:ext cx="1305919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80"/>
              </a:lnSpc>
              <a:spcBef>
                <a:spcPct val="0"/>
              </a:spcBef>
            </a:pPr>
            <a:r>
              <a:rPr lang="en-US" sz="5900" spc="-4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Component Specific Requirements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3914680" y="5818471"/>
            <a:ext cx="3663888" cy="4004714"/>
          </a:xfrm>
          <a:custGeom>
            <a:avLst/>
            <a:gdLst/>
            <a:ahLst/>
            <a:cxnLst/>
            <a:rect l="l" t="t" r="r" b="b"/>
            <a:pathLst>
              <a:path w="3663888" h="4004714">
                <a:moveTo>
                  <a:pt x="0" y="0"/>
                </a:moveTo>
                <a:lnTo>
                  <a:pt x="3663888" y="0"/>
                </a:lnTo>
                <a:lnTo>
                  <a:pt x="3663888" y="4004714"/>
                </a:lnTo>
                <a:lnTo>
                  <a:pt x="0" y="40047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5056448" y="9804135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0" y="-40640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4" name="Freeform 4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5" name="Freeform 5"/>
          <p:cNvSpPr/>
          <p:nvPr/>
        </p:nvSpPr>
        <p:spPr>
          <a:xfrm>
            <a:off x="14439891" y="3098353"/>
            <a:ext cx="3532350" cy="4090294"/>
          </a:xfrm>
          <a:custGeom>
            <a:avLst/>
            <a:gdLst/>
            <a:ahLst/>
            <a:cxnLst/>
            <a:rect l="l" t="t" r="r" b="b"/>
            <a:pathLst>
              <a:path w="3532350" h="4090294">
                <a:moveTo>
                  <a:pt x="0" y="0"/>
                </a:moveTo>
                <a:lnTo>
                  <a:pt x="3532350" y="0"/>
                </a:lnTo>
                <a:lnTo>
                  <a:pt x="3532350" y="4090294"/>
                </a:lnTo>
                <a:lnTo>
                  <a:pt x="0" y="4090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rcRect/>
            <a:stretch>
              <a:fillRect l="-2540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799161" y="276225"/>
            <a:ext cx="11320365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GB" sz="5000" spc="-3" dirty="0">
                <a:solidFill>
                  <a:srgbClr val="000000"/>
                </a:solidFill>
                <a:latin typeface="Cambria Bold"/>
                <a:ea typeface="Cambria Bold"/>
                <a:cs typeface="Cambria Bold"/>
              </a:rPr>
              <a:t>What Has Been Done</a:t>
            </a:r>
            <a:endParaRPr lang="en-US" sz="5000" spc="-3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937342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</a:p>
        </p:txBody>
      </p:sp>
      <p:sp>
        <p:nvSpPr>
          <p:cNvPr id="8" name="Freeform 10"/>
          <p:cNvSpPr/>
          <p:nvPr/>
        </p:nvSpPr>
        <p:spPr>
          <a:xfrm>
            <a:off x="2514600" y="2309537"/>
            <a:ext cx="781006" cy="788816"/>
          </a:xfrm>
          <a:custGeom>
            <a:avLst/>
            <a:gdLst/>
            <a:ahLst/>
            <a:cxnLst/>
            <a:rect l="l" t="t" r="r" b="b"/>
            <a:pathLst>
              <a:path w="781006" h="788816">
                <a:moveTo>
                  <a:pt x="0" y="0"/>
                </a:moveTo>
                <a:lnTo>
                  <a:pt x="781005" y="0"/>
                </a:lnTo>
                <a:lnTo>
                  <a:pt x="781005" y="788816"/>
                </a:lnTo>
                <a:lnTo>
                  <a:pt x="0" y="788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3388743" y="2506521"/>
            <a:ext cx="6248401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0"/>
              </a:lnSpc>
            </a:pPr>
            <a:r>
              <a:rPr lang="en-GB" sz="3200" dirty="0" smtClean="0"/>
              <a:t> Skill </a:t>
            </a:r>
            <a:r>
              <a:rPr lang="en-GB" sz="3200" dirty="0"/>
              <a:t>Evaluation Model Development</a:t>
            </a:r>
            <a:endParaRPr lang="en-US" sz="2900" spc="-2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2514600" y="3278846"/>
            <a:ext cx="781006" cy="788816"/>
          </a:xfrm>
          <a:custGeom>
            <a:avLst/>
            <a:gdLst/>
            <a:ahLst/>
            <a:cxnLst/>
            <a:rect l="l" t="t" r="r" b="b"/>
            <a:pathLst>
              <a:path w="781006" h="788816">
                <a:moveTo>
                  <a:pt x="0" y="0"/>
                </a:moveTo>
                <a:lnTo>
                  <a:pt x="781005" y="0"/>
                </a:lnTo>
                <a:lnTo>
                  <a:pt x="781005" y="788816"/>
                </a:lnTo>
                <a:lnTo>
                  <a:pt x="0" y="788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3505200" y="3512555"/>
            <a:ext cx="6248401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0"/>
              </a:lnSpc>
            </a:pPr>
            <a:r>
              <a:rPr lang="en-GB" sz="3200" dirty="0"/>
              <a:t>Model Training and Validation</a:t>
            </a:r>
            <a:endParaRPr lang="en-US" sz="2900" spc="-2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12" name="Freeform 10"/>
          <p:cNvSpPr/>
          <p:nvPr/>
        </p:nvSpPr>
        <p:spPr>
          <a:xfrm>
            <a:off x="2514600" y="4327696"/>
            <a:ext cx="781006" cy="788816"/>
          </a:xfrm>
          <a:custGeom>
            <a:avLst/>
            <a:gdLst/>
            <a:ahLst/>
            <a:cxnLst/>
            <a:rect l="l" t="t" r="r" b="b"/>
            <a:pathLst>
              <a:path w="781006" h="788816">
                <a:moveTo>
                  <a:pt x="0" y="0"/>
                </a:moveTo>
                <a:lnTo>
                  <a:pt x="781005" y="0"/>
                </a:lnTo>
                <a:lnTo>
                  <a:pt x="781005" y="788816"/>
                </a:lnTo>
                <a:lnTo>
                  <a:pt x="0" y="788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3500120" y="4542259"/>
            <a:ext cx="6248401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0"/>
              </a:lnSpc>
            </a:pPr>
            <a:r>
              <a:rPr lang="en-GB" sz="3200" dirty="0"/>
              <a:t>Baseline Analysis Implementation</a:t>
            </a:r>
            <a:endParaRPr lang="en-US" sz="2900" spc="-2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14" name="Freeform 10"/>
          <p:cNvSpPr/>
          <p:nvPr/>
        </p:nvSpPr>
        <p:spPr>
          <a:xfrm>
            <a:off x="2514600" y="5468763"/>
            <a:ext cx="781006" cy="788816"/>
          </a:xfrm>
          <a:custGeom>
            <a:avLst/>
            <a:gdLst/>
            <a:ahLst/>
            <a:cxnLst/>
            <a:rect l="l" t="t" r="r" b="b"/>
            <a:pathLst>
              <a:path w="781006" h="788816">
                <a:moveTo>
                  <a:pt x="0" y="0"/>
                </a:moveTo>
                <a:lnTo>
                  <a:pt x="781005" y="0"/>
                </a:lnTo>
                <a:lnTo>
                  <a:pt x="781005" y="788816"/>
                </a:lnTo>
                <a:lnTo>
                  <a:pt x="0" y="788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3464560" y="5728613"/>
            <a:ext cx="6248401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0"/>
              </a:lnSpc>
            </a:pPr>
            <a:r>
              <a:rPr lang="en-GB" sz="3200" dirty="0"/>
              <a:t>Initial Testing</a:t>
            </a:r>
            <a:endParaRPr lang="en-US" sz="2900" spc="-2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</p:spTree>
    <p:extLst>
      <p:ext uri="{BB962C8B-B14F-4D97-AF65-F5344CB8AC3E}">
        <p14:creationId xmlns:p14="http://schemas.microsoft.com/office/powerpoint/2010/main" val="1422133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0" y="-40640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4" name="Freeform 4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799161" y="276225"/>
            <a:ext cx="11320365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GB" sz="5000" spc="-3" dirty="0">
                <a:solidFill>
                  <a:srgbClr val="000000"/>
                </a:solidFill>
                <a:latin typeface="Cambria Bold"/>
                <a:ea typeface="Cambria Bold"/>
                <a:cs typeface="Cambria Bold"/>
              </a:rPr>
              <a:t>What Has Been Done</a:t>
            </a:r>
            <a:endParaRPr lang="en-US" sz="5000" spc="-3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937342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25" y="1709969"/>
            <a:ext cx="15214909" cy="739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10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0" y="-40640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4" name="Freeform 4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799161" y="276225"/>
            <a:ext cx="11320365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GB" sz="5000" spc="-3" dirty="0">
                <a:solidFill>
                  <a:srgbClr val="000000"/>
                </a:solidFill>
                <a:latin typeface="Cambria Bold"/>
                <a:ea typeface="Cambria Bold"/>
                <a:cs typeface="Cambria Bold"/>
              </a:rPr>
              <a:t>What Has Been Done</a:t>
            </a:r>
            <a:endParaRPr lang="en-US" sz="5000" spc="-3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937342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47086"/>
            <a:ext cx="15468600" cy="724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45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0" y="-40640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4" name="Freeform 4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799161" y="276225"/>
            <a:ext cx="11320365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GB" sz="5000" spc="-3" dirty="0">
                <a:solidFill>
                  <a:srgbClr val="000000"/>
                </a:solidFill>
                <a:latin typeface="Cambria Bold"/>
                <a:ea typeface="Cambria Bold"/>
                <a:cs typeface="Cambria Bold"/>
              </a:rPr>
              <a:t>What Has Been Done</a:t>
            </a:r>
            <a:endParaRPr lang="en-US" sz="5000" spc="-3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937342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858284"/>
            <a:ext cx="15179621" cy="726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027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0" y="-40640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4" name="Freeform 4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799161" y="276225"/>
            <a:ext cx="11320365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GB" sz="5000" spc="-3" dirty="0">
                <a:solidFill>
                  <a:srgbClr val="000000"/>
                </a:solidFill>
                <a:latin typeface="Cambria Bold"/>
                <a:ea typeface="Cambria Bold"/>
                <a:cs typeface="Cambria Bold"/>
              </a:rPr>
              <a:t>What Has Been Done</a:t>
            </a:r>
            <a:endParaRPr lang="en-US" sz="5000" spc="-3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937342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47086"/>
            <a:ext cx="15250156" cy="728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82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0" y="-40640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4" name="Freeform 4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799161" y="276225"/>
            <a:ext cx="11320365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GB" sz="5000" spc="-3" dirty="0">
                <a:solidFill>
                  <a:srgbClr val="000000"/>
                </a:solidFill>
                <a:latin typeface="Cambria Bold"/>
                <a:ea typeface="Cambria Bold"/>
                <a:cs typeface="Cambria Bold"/>
              </a:rPr>
              <a:t>What Has Been Done</a:t>
            </a:r>
            <a:endParaRPr lang="en-US" sz="5000" spc="-3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937342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62540"/>
            <a:ext cx="16459200" cy="798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11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0" y="-40640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4" name="Freeform 4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799161" y="276225"/>
            <a:ext cx="11320365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GB" sz="5000" spc="-3" dirty="0">
                <a:solidFill>
                  <a:srgbClr val="000000"/>
                </a:solidFill>
                <a:latin typeface="Cambria Bold"/>
                <a:ea typeface="Cambria Bold"/>
                <a:cs typeface="Cambria Bold"/>
              </a:rPr>
              <a:t>What Has Been Done</a:t>
            </a:r>
            <a:endParaRPr lang="en-US" sz="5000" spc="-3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937342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821946"/>
            <a:ext cx="15136616" cy="729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31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0" y="-40640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4" name="Freeform 4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799161" y="276225"/>
            <a:ext cx="11320365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GB" sz="5000" spc="-3" dirty="0">
                <a:solidFill>
                  <a:srgbClr val="000000"/>
                </a:solidFill>
                <a:latin typeface="Cambria Bold"/>
                <a:ea typeface="Cambria Bold"/>
                <a:cs typeface="Cambria Bold"/>
              </a:rPr>
              <a:t>What Has Been Done</a:t>
            </a:r>
            <a:endParaRPr lang="en-US" sz="5000" spc="-3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937342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04" y="1615465"/>
            <a:ext cx="16257752" cy="775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39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0" y="956070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7882111" y="-46800"/>
            <a:ext cx="10405889" cy="10287000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0" y="3187679"/>
            <a:ext cx="8220422" cy="292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20"/>
              </a:lnSpc>
              <a:spcBef>
                <a:spcPct val="0"/>
              </a:spcBef>
            </a:pPr>
            <a:r>
              <a:rPr lang="en-US" sz="9600" spc="-6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Research  Problems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72765" y="717540"/>
            <a:ext cx="9874545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50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Traditional vocational training methods follow a one-size-fits-all approach, failing to meet individual student needs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8358203" y="2551102"/>
            <a:ext cx="9453705" cy="1905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7" name="AutoShape 7"/>
          <p:cNvSpPr/>
          <p:nvPr/>
        </p:nvSpPr>
        <p:spPr>
          <a:xfrm flipV="1">
            <a:off x="8415020" y="4630717"/>
            <a:ext cx="9453705" cy="1905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8" name="AutoShape 8"/>
          <p:cNvSpPr/>
          <p:nvPr/>
        </p:nvSpPr>
        <p:spPr>
          <a:xfrm flipV="1">
            <a:off x="8419575" y="6712399"/>
            <a:ext cx="9453705" cy="1905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8472765" y="2797154"/>
            <a:ext cx="9796453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50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Students often lose interest in vocational training due to the lack of interactive and immersive learning experiences.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72765" y="4883129"/>
            <a:ext cx="9567338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50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Traditional assessment methods are slow, leading to delayed feedback that impacts student learning and skill development.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72765" y="6964812"/>
            <a:ext cx="10063131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50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Vocational training programs often fail to keep up with rapidly changing industry demands, leading to outdated skillsets.</a:t>
            </a:r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0" y="-40640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4" name="Freeform 4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799161" y="276225"/>
            <a:ext cx="11320365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GB" sz="5000" spc="-3" dirty="0">
                <a:solidFill>
                  <a:srgbClr val="000000"/>
                </a:solidFill>
                <a:latin typeface="Cambria Bold"/>
                <a:ea typeface="Cambria Bold"/>
                <a:cs typeface="Cambria Bold"/>
              </a:rPr>
              <a:t>What Has Been Done</a:t>
            </a:r>
            <a:endParaRPr lang="en-US" sz="5000" spc="-3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937342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393" y="1635342"/>
            <a:ext cx="16447900" cy="790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626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0" y="-81280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4" name="Freeform 4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799161" y="276225"/>
            <a:ext cx="11320365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GB" sz="5000" spc="-3" dirty="0">
                <a:solidFill>
                  <a:srgbClr val="000000"/>
                </a:solidFill>
                <a:latin typeface="Cambria Bold"/>
                <a:ea typeface="Cambria Bold"/>
                <a:cs typeface="Cambria Bold"/>
              </a:rPr>
              <a:t>What Has Been Done</a:t>
            </a:r>
            <a:endParaRPr lang="en-US" sz="5000" spc="-3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937342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86046"/>
            <a:ext cx="15695316" cy="755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30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82689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4" name="Freeform 4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799161" y="276225"/>
            <a:ext cx="11320365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GB" sz="5000" spc="-3" dirty="0">
                <a:solidFill>
                  <a:srgbClr val="000000"/>
                </a:solidFill>
                <a:latin typeface="Cambria Bold"/>
                <a:ea typeface="Cambria Bold"/>
                <a:cs typeface="Cambria Bold"/>
              </a:rPr>
              <a:t>What to be </a:t>
            </a:r>
            <a:r>
              <a:rPr lang="en-GB" sz="5000" spc="-3" dirty="0" smtClean="0">
                <a:solidFill>
                  <a:srgbClr val="000000"/>
                </a:solidFill>
                <a:latin typeface="Cambria Bold"/>
                <a:ea typeface="Cambria Bold"/>
                <a:cs typeface="Cambria Bold"/>
              </a:rPr>
              <a:t>Done</a:t>
            </a:r>
            <a:endParaRPr lang="en-US" sz="5000" spc="-3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937342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8399" y="2781300"/>
            <a:ext cx="11887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GB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Interface </a:t>
            </a:r>
            <a:r>
              <a:rPr lang="en-GB" sz="4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endParaRPr lang="en-GB" sz="4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Deploy Model</a:t>
            </a:r>
            <a:endParaRPr lang="en-GB" sz="4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Improve </a:t>
            </a:r>
            <a:r>
              <a:rPr lang="en-GB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GB" sz="4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endParaRPr lang="en-GB" sz="4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Enhance </a:t>
            </a:r>
            <a:r>
              <a:rPr lang="en-GB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GB" sz="4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Integration with Learning </a:t>
            </a:r>
            <a:r>
              <a:rPr lang="en-GB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Content Personalization Logic</a:t>
            </a:r>
            <a:endParaRPr lang="en-GB" sz="4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082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0" y="0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293454" y="1848542"/>
            <a:ext cx="15169685" cy="6299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6415" lvl="1" indent="-263525" algn="just">
              <a:lnSpc>
                <a:spcPts val="2925"/>
              </a:lnSpc>
              <a:buFont typeface="Arial" panose="020B0604020202020204" pitchFamily="34" charset="0"/>
              <a:buChar char="•"/>
            </a:pPr>
            <a:r>
              <a:rPr lang="en-US" sz="244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Collect student data such as performance scores, course content, and engagement levels.</a:t>
            </a:r>
          </a:p>
          <a:p>
            <a:pPr algn="just">
              <a:lnSpc>
                <a:spcPts val="2925"/>
              </a:lnSpc>
            </a:pPr>
            <a:endParaRPr lang="en-US" sz="244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  <a:p>
            <a:pPr marL="526415" lvl="1" indent="-263525" algn="just">
              <a:lnSpc>
                <a:spcPts val="2925"/>
              </a:lnSpc>
              <a:buFont typeface="Arial" panose="020B0604020202020204" pitchFamily="34" charset="0"/>
              <a:buChar char="•"/>
            </a:pPr>
            <a:r>
              <a:rPr lang="en-US" sz="244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Clean and prepare the data for training, ensuring it's ready for the AI models.</a:t>
            </a:r>
          </a:p>
          <a:p>
            <a:pPr algn="just">
              <a:lnSpc>
                <a:spcPts val="2925"/>
              </a:lnSpc>
            </a:pPr>
            <a:endParaRPr lang="en-US" sz="244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  <a:p>
            <a:pPr marL="526415" lvl="1" indent="-263525" algn="just">
              <a:lnSpc>
                <a:spcPts val="2925"/>
              </a:lnSpc>
              <a:buFont typeface="Arial" panose="020B0604020202020204" pitchFamily="34" charset="0"/>
              <a:buChar char="•"/>
            </a:pPr>
            <a:r>
              <a:rPr lang="en-US" sz="244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Choose and build AI models that predict student performance and customize learning paths.</a:t>
            </a:r>
          </a:p>
          <a:p>
            <a:pPr algn="just">
              <a:lnSpc>
                <a:spcPts val="2925"/>
              </a:lnSpc>
            </a:pPr>
            <a:endParaRPr lang="en-US" sz="244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  <a:p>
            <a:pPr marL="526415" lvl="1" indent="-263525" algn="just">
              <a:lnSpc>
                <a:spcPts val="2925"/>
              </a:lnSpc>
              <a:buFont typeface="Arial" panose="020B0604020202020204" pitchFamily="34" charset="0"/>
              <a:buChar char="•"/>
            </a:pPr>
            <a:r>
              <a:rPr lang="en-US" sz="244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Train the AI models and test their accuracy to ensure they work effectively.</a:t>
            </a:r>
          </a:p>
          <a:p>
            <a:pPr algn="just">
              <a:lnSpc>
                <a:spcPts val="2925"/>
              </a:lnSpc>
            </a:pPr>
            <a:endParaRPr lang="en-US" sz="244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  <a:p>
            <a:pPr marL="526415" lvl="1" indent="-263525" algn="just">
              <a:lnSpc>
                <a:spcPts val="2925"/>
              </a:lnSpc>
              <a:buFont typeface="Arial" panose="020B0604020202020204" pitchFamily="34" charset="0"/>
              <a:buChar char="•"/>
            </a:pPr>
            <a:r>
              <a:rPr lang="en-US" sz="244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Integrate the AI with the educational platform, making it easy to use for students and teachers.</a:t>
            </a:r>
          </a:p>
          <a:p>
            <a:pPr algn="just">
              <a:lnSpc>
                <a:spcPts val="2925"/>
              </a:lnSpc>
            </a:pPr>
            <a:endParaRPr lang="en-US" sz="244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  <a:p>
            <a:pPr marL="526415" lvl="1" indent="-263525" algn="just">
              <a:lnSpc>
                <a:spcPts val="2925"/>
              </a:lnSpc>
              <a:buFont typeface="Arial" panose="020B0604020202020204" pitchFamily="34" charset="0"/>
              <a:buChar char="•"/>
            </a:pPr>
            <a:r>
              <a:rPr lang="en-US" sz="244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Allow the AI to adjust the difficulty of tasks based on how students are performing in real-time.</a:t>
            </a:r>
          </a:p>
          <a:p>
            <a:pPr algn="just">
              <a:lnSpc>
                <a:spcPts val="2925"/>
              </a:lnSpc>
            </a:pPr>
            <a:endParaRPr lang="en-US" sz="244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  <a:p>
            <a:pPr marL="526415" lvl="1" indent="-263525" algn="just">
              <a:lnSpc>
                <a:spcPts val="2925"/>
              </a:lnSpc>
              <a:buFont typeface="Arial" panose="020B0604020202020204" pitchFamily="34" charset="0"/>
              <a:buChar char="•"/>
            </a:pPr>
            <a:r>
              <a:rPr lang="en-US" sz="244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Keep track of student progress, with the AI constantly refining learning paths and materials.</a:t>
            </a:r>
          </a:p>
          <a:p>
            <a:pPr algn="just">
              <a:lnSpc>
                <a:spcPts val="2925"/>
              </a:lnSpc>
            </a:pPr>
            <a:endParaRPr lang="en-US" sz="244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  <a:p>
            <a:pPr marL="526415" lvl="1" indent="-263525" algn="just">
              <a:lnSpc>
                <a:spcPts val="2925"/>
              </a:lnSpc>
              <a:buFont typeface="Arial" panose="020B0604020202020204" pitchFamily="34" charset="0"/>
              <a:buChar char="•"/>
            </a:pPr>
            <a:r>
              <a:rPr lang="en-US" sz="244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Provide instant feedback to students and suggest ways to improve, using data to enhance the AI.</a:t>
            </a:r>
          </a:p>
          <a:p>
            <a:pPr algn="just">
              <a:lnSpc>
                <a:spcPts val="2925"/>
              </a:lnSpc>
            </a:pPr>
            <a:endParaRPr lang="en-US" sz="244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  <a:p>
            <a:pPr algn="just">
              <a:lnSpc>
                <a:spcPts val="2925"/>
              </a:lnSpc>
            </a:pPr>
            <a:endParaRPr lang="en-US" sz="244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4" name="Freeform 4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5" name="Freeform 5"/>
          <p:cNvSpPr/>
          <p:nvPr/>
        </p:nvSpPr>
        <p:spPr>
          <a:xfrm>
            <a:off x="14439891" y="3098353"/>
            <a:ext cx="3532350" cy="4090294"/>
          </a:xfrm>
          <a:custGeom>
            <a:avLst/>
            <a:gdLst/>
            <a:ahLst/>
            <a:cxnLst/>
            <a:rect l="l" t="t" r="r" b="b"/>
            <a:pathLst>
              <a:path w="3532350" h="4090294">
                <a:moveTo>
                  <a:pt x="0" y="0"/>
                </a:moveTo>
                <a:lnTo>
                  <a:pt x="3532350" y="0"/>
                </a:lnTo>
                <a:lnTo>
                  <a:pt x="3532350" y="4090294"/>
                </a:lnTo>
                <a:lnTo>
                  <a:pt x="0" y="4090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rcRect/>
            <a:stretch>
              <a:fillRect l="-2540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799161" y="276225"/>
            <a:ext cx="11320365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Methodology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37342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6221177" y="570748"/>
            <a:ext cx="631167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80"/>
              </a:lnSpc>
              <a:spcBef>
                <a:spcPct val="0"/>
              </a:spcBef>
            </a:pPr>
            <a:r>
              <a:rPr lang="en-US" sz="5900" spc="-4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9821" y="2663860"/>
            <a:ext cx="16954516" cy="4197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0"/>
              </a:lnSpc>
            </a:pPr>
            <a:r>
              <a:rPr lang="en-US" sz="2785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[1]J. Smith, R. Patel, and M. Brown, "AI-Driven Personalized Learning Systems: A Review," in Proc. IEEE Int. Conf. on e-Learning, 2023, pp. 124-129.</a:t>
            </a:r>
          </a:p>
          <a:p>
            <a:pPr algn="l">
              <a:lnSpc>
                <a:spcPts val="3340"/>
              </a:lnSpc>
            </a:pPr>
            <a:endParaRPr lang="en-US" sz="2785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algn="l">
              <a:lnSpc>
                <a:spcPts val="3340"/>
              </a:lnSpc>
            </a:pPr>
            <a:r>
              <a:rPr lang="en-US" sz="2785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[2</a:t>
            </a:r>
            <a:r>
              <a:rPr lang="en-US" sz="2785" u="sng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  <a:hlinkClick r:id="rId3" tooltip="https://link.springer.com/article/10.1186/s40561-019-0089-y"/>
              </a:rPr>
              <a:t>]A. Gomez, P. Clark, and S. Johnson, "Machine Learning Techniques for Personalized Education," in Proc. IEEE Global Engineering Education Conference (EDUCON), 2023, pp. 678-682.</a:t>
            </a:r>
            <a:endParaRPr lang="en-US" sz="2785" u="sng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algn="l">
              <a:lnSpc>
                <a:spcPts val="3340"/>
              </a:lnSpc>
            </a:pPr>
            <a:endParaRPr lang="en-US" sz="2785" u="sng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  <a:hlinkClick r:id="rId3" tooltip="https://link.springer.com/article/10.1186/s40561-019-0089-y"/>
            </a:endParaRPr>
          </a:p>
          <a:p>
            <a:pPr algn="l">
              <a:lnSpc>
                <a:spcPts val="3340"/>
              </a:lnSpc>
            </a:pPr>
            <a:r>
              <a:rPr lang="en-US" sz="2785" u="sng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[3</a:t>
            </a:r>
            <a:r>
              <a:rPr lang="en-US" sz="2785" u="sng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  <a:hlinkClick r:id="rId3" tooltip="https://link.springer.com/article/10.1186/s40561-019-0089-y"/>
              </a:rPr>
              <a:t>]M. K. Lee and T. Kim, "Personalized Learning in AI-Enhanced Classrooms," in IEEE Transactions on Learning Technologies, vol. 15, no. 3, pp. 788-797, 2023.</a:t>
            </a:r>
            <a:endParaRPr lang="en-US" sz="2785" u="sng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algn="l">
              <a:lnSpc>
                <a:spcPts val="3340"/>
              </a:lnSpc>
            </a:pPr>
            <a:endParaRPr lang="en-US" sz="2785" u="sng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  <a:hlinkClick r:id="rId3" tooltip="https://link.springer.com/article/10.1186/s40561-019-0089-y"/>
            </a:endParaRPr>
          </a:p>
          <a:p>
            <a:pPr algn="l">
              <a:lnSpc>
                <a:spcPts val="3340"/>
              </a:lnSpc>
            </a:pPr>
            <a:endParaRPr lang="en-US" sz="2785" u="sng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  <a:hlinkClick r:id="rId3" tooltip="https://link.springer.com/article/10.1186/s40561-019-0089-y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089742" y="98475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7242020" y="9767190"/>
            <a:ext cx="841680" cy="473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&lt;number&gt;</a:t>
            </a:r>
          </a:p>
        </p:txBody>
      </p:sp>
      <p:sp>
        <p:nvSpPr>
          <p:cNvPr id="4" name="Freeform 4" descr="A picture containing photo, table, person, monitor  Description automatically generated"/>
          <p:cNvSpPr/>
          <p:nvPr/>
        </p:nvSpPr>
        <p:spPr>
          <a:xfrm>
            <a:off x="0" y="956070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9972" r="-25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520500" y="9843135"/>
            <a:ext cx="1420020" cy="331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08/07/24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10015380"/>
            <a:ext cx="18288180" cy="271620"/>
            <a:chOff x="0" y="0"/>
            <a:chExt cx="24384240" cy="3621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84254" cy="362204"/>
            </a:xfrm>
            <a:custGeom>
              <a:avLst/>
              <a:gdLst/>
              <a:ahLst/>
              <a:cxnLst/>
              <a:rect l="l" t="t" r="r" b="b"/>
              <a:pathLst>
                <a:path w="24384254" h="362204">
                  <a:moveTo>
                    <a:pt x="0" y="362204"/>
                  </a:moveTo>
                  <a:lnTo>
                    <a:pt x="9606915" y="0"/>
                  </a:lnTo>
                  <a:lnTo>
                    <a:pt x="24384254" y="362204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1009650"/>
            <a:ext cx="9941825" cy="8577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5"/>
              </a:lnSpc>
            </a:pPr>
            <a:r>
              <a:rPr lang="en-US" sz="7135" dirty="0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 Gamification and Game-Based Learning for Vocational Education </a:t>
            </a:r>
          </a:p>
          <a:p>
            <a:pPr algn="ctr">
              <a:lnSpc>
                <a:spcPts val="8565"/>
              </a:lnSpc>
            </a:pPr>
            <a:endParaRPr lang="en-US" sz="7135" dirty="0">
              <a:solidFill>
                <a:srgbClr val="000000"/>
              </a:solidFill>
              <a:latin typeface="Cambria Bold Italics"/>
              <a:ea typeface="Cambria Bold Italics"/>
              <a:cs typeface="Cambria Bold Italics"/>
              <a:sym typeface="Cambria Bold Italics"/>
            </a:endParaRPr>
          </a:p>
          <a:p>
            <a:pPr algn="ctr">
              <a:lnSpc>
                <a:spcPts val="8565"/>
              </a:lnSpc>
            </a:pPr>
            <a:endParaRPr lang="en-US" sz="7135" dirty="0">
              <a:solidFill>
                <a:srgbClr val="000000"/>
              </a:solidFill>
              <a:latin typeface="Cambria Bold Italics"/>
              <a:ea typeface="Cambria Bold Italics"/>
              <a:cs typeface="Cambria Bold Italics"/>
              <a:sym typeface="Cambria Bold Italics"/>
            </a:endParaRPr>
          </a:p>
          <a:p>
            <a:pPr algn="r">
              <a:lnSpc>
                <a:spcPts val="5190"/>
              </a:lnSpc>
            </a:pPr>
            <a:r>
              <a:rPr lang="en-US" sz="4325" dirty="0">
                <a:solidFill>
                  <a:srgbClr val="122E54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IT21347726</a:t>
            </a:r>
          </a:p>
          <a:p>
            <a:pPr algn="r">
              <a:lnSpc>
                <a:spcPts val="5190"/>
              </a:lnSpc>
            </a:pPr>
            <a:r>
              <a:rPr lang="en-US" sz="4325" dirty="0">
                <a:solidFill>
                  <a:srgbClr val="122E54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Niles A.P</a:t>
            </a:r>
          </a:p>
          <a:p>
            <a:pPr algn="r">
              <a:lnSpc>
                <a:spcPts val="5190"/>
              </a:lnSpc>
              <a:spcBef>
                <a:spcPct val="0"/>
              </a:spcBef>
            </a:pPr>
            <a:r>
              <a:rPr lang="en-US" sz="4325" spc="-3" dirty="0">
                <a:solidFill>
                  <a:srgbClr val="122E54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Information Technology</a:t>
            </a:r>
            <a:r>
              <a:rPr lang="en-US" sz="4325" spc="-3" dirty="0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7924800" cy="102967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176529" y="-4762"/>
            <a:ext cx="10111471" cy="10291762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11991" y="2672607"/>
            <a:ext cx="5868632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  <a:spcBef>
                <a:spcPct val="0"/>
              </a:spcBef>
            </a:pPr>
            <a:r>
              <a:rPr lang="en-US" sz="7200" spc="-5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84650" y="1246921"/>
            <a:ext cx="349522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Backround</a:t>
            </a:r>
          </a:p>
        </p:txBody>
      </p:sp>
      <p:sp>
        <p:nvSpPr>
          <p:cNvPr id="5" name="AutoShape 5"/>
          <p:cNvSpPr/>
          <p:nvPr/>
        </p:nvSpPr>
        <p:spPr>
          <a:xfrm>
            <a:off x="9986145" y="6625575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521254" y="2696850"/>
            <a:ext cx="542202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Research Question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22681" y="4039078"/>
            <a:ext cx="5819166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Research Problems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84650" y="5514975"/>
            <a:ext cx="349522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67443" y="6992288"/>
            <a:ext cx="4219194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Methodology</a:t>
            </a:r>
          </a:p>
        </p:txBody>
      </p:sp>
      <p:sp>
        <p:nvSpPr>
          <p:cNvPr id="10" name="AutoShape 10"/>
          <p:cNvSpPr/>
          <p:nvPr/>
        </p:nvSpPr>
        <p:spPr>
          <a:xfrm>
            <a:off x="9768937" y="2328008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9768937" y="3782269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9768937" y="5148262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9972" r="-25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91" y="2002046"/>
            <a:ext cx="18114109" cy="539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3075" lvl="1" algn="l">
              <a:lnSpc>
                <a:spcPts val="5260"/>
              </a:lnSpc>
            </a:pPr>
            <a:r>
              <a:rPr lang="en-US" sz="4380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Why is Gamification and Game-Based Learning for Vocational Education  important?</a:t>
            </a:r>
          </a:p>
          <a:p>
            <a:pPr marL="473075" lvl="1" algn="l">
              <a:lnSpc>
                <a:spcPts val="5260"/>
              </a:lnSpc>
            </a:pPr>
            <a:endParaRPr lang="en-US" sz="4380" dirty="0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946150" lvl="1" indent="-473075" algn="l">
              <a:lnSpc>
                <a:spcPts val="5260"/>
              </a:lnSpc>
              <a:buFont typeface="Arial" panose="020B0604020202020204"/>
              <a:buChar char="•"/>
            </a:pPr>
            <a:r>
              <a:rPr lang="en-US" sz="4380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Gamification and Game-Based Learning in vocational education make learning more engaging and effective by integrating interactive elements. This approach enhances skill development, motivation, and real-world application, better preparing students for modern job demands.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627274" y="282993"/>
            <a:ext cx="4654007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Backround</a:t>
            </a:r>
          </a:p>
        </p:txBody>
      </p:sp>
      <p:sp>
        <p:nvSpPr>
          <p:cNvPr id="5" name="Freeform 5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9972" r="-25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9972" r="-25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640764" y="344905"/>
            <a:ext cx="7006473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60"/>
              </a:lnSpc>
              <a:spcBef>
                <a:spcPct val="0"/>
              </a:spcBef>
            </a:pPr>
            <a:r>
              <a:rPr lang="en-US" sz="5800" u="none" strike="noStrike" spc="-4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Research Problem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2000" y="1815766"/>
            <a:ext cx="16687800" cy="6283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3480"/>
              </a:lnSpc>
              <a:buFont typeface="Arial" panose="020B0604020202020204" pitchFamily="34" charset="0"/>
              <a:buChar char="•"/>
            </a:pPr>
            <a:r>
              <a:rPr lang="en-US" sz="3600" spc="-2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Main reasons why Gamification and Game-Based Learning for Vocational Education is important?</a:t>
            </a:r>
          </a:p>
          <a:p>
            <a:pPr algn="just">
              <a:lnSpc>
                <a:spcPts val="3480"/>
              </a:lnSpc>
            </a:pPr>
            <a:endParaRPr lang="en-US" sz="2900" spc="-2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742950" indent="-742950" algn="just">
              <a:lnSpc>
                <a:spcPts val="3480"/>
              </a:lnSpc>
              <a:buFont typeface="+mj-lt"/>
              <a:buAutoNum type="arabicPeriod"/>
            </a:pPr>
            <a:r>
              <a:rPr lang="en-US" sz="3600" spc="-2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Enhanced Engagement: Increases student motivation and active participation in learning activities.</a:t>
            </a:r>
          </a:p>
          <a:p>
            <a:pPr marL="742950" indent="-742950" algn="just">
              <a:lnSpc>
                <a:spcPts val="3480"/>
              </a:lnSpc>
              <a:buFont typeface="+mj-lt"/>
              <a:buAutoNum type="arabicPeriod"/>
            </a:pPr>
            <a:endParaRPr lang="en-US" sz="3600" spc="-2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742950" indent="-742950" algn="just">
              <a:lnSpc>
                <a:spcPts val="3480"/>
              </a:lnSpc>
              <a:buFont typeface="+mj-lt"/>
              <a:buAutoNum type="arabicPeriod"/>
            </a:pPr>
            <a:r>
              <a:rPr lang="en-US" sz="3600" spc="-2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Practical Skill Development: Provides hands-on, risk-free practice of real-world tasks.</a:t>
            </a:r>
          </a:p>
          <a:p>
            <a:pPr marL="742950" indent="-742950" algn="just">
              <a:lnSpc>
                <a:spcPts val="3480"/>
              </a:lnSpc>
              <a:buFont typeface="+mj-lt"/>
              <a:buAutoNum type="arabicPeriod"/>
            </a:pPr>
            <a:endParaRPr lang="en-US" sz="3600" spc="-2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742950" indent="-742950" algn="just">
              <a:lnSpc>
                <a:spcPts val="3480"/>
              </a:lnSpc>
              <a:buFont typeface="+mj-lt"/>
              <a:buAutoNum type="arabicPeriod"/>
            </a:pPr>
            <a:r>
              <a:rPr lang="en-US" sz="3600" spc="-2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Improved Learning Outcomes: Facilitates better retention and understanding of complex concepts.</a:t>
            </a:r>
          </a:p>
          <a:p>
            <a:pPr marL="742950" indent="-742950" algn="just">
              <a:lnSpc>
                <a:spcPts val="3480"/>
              </a:lnSpc>
              <a:buFont typeface="+mj-lt"/>
              <a:buAutoNum type="arabicPeriod"/>
            </a:pPr>
            <a:endParaRPr lang="en-US" sz="3600" spc="-2" dirty="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742950" indent="-742950" algn="just">
              <a:lnSpc>
                <a:spcPts val="3480"/>
              </a:lnSpc>
              <a:buFont typeface="+mj-lt"/>
              <a:buAutoNum type="arabicPeriod"/>
            </a:pPr>
            <a:r>
              <a:rPr lang="en-US" sz="3600" spc="-2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Personalized Learning: Adapts to individual student needs, allowing for customized learning paths.</a:t>
            </a:r>
          </a:p>
        </p:txBody>
      </p:sp>
      <p:sp>
        <p:nvSpPr>
          <p:cNvPr id="13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9972" r="-25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793164" y="497305"/>
            <a:ext cx="7006473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60"/>
              </a:lnSpc>
              <a:spcBef>
                <a:spcPct val="0"/>
              </a:spcBef>
            </a:pPr>
            <a:r>
              <a:rPr lang="en-US" sz="5800" u="none" strike="noStrike" spc="-4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Objectives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7714" y="4645238"/>
            <a:ext cx="449250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Sub Objective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6289" y="2968243"/>
            <a:ext cx="16475183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6735" lvl="1" indent="-273685" algn="l">
              <a:lnSpc>
                <a:spcPts val="3040"/>
              </a:lnSpc>
              <a:buFont typeface="Arial" panose="020B0604020202020204"/>
              <a:buChar char="•"/>
            </a:pPr>
            <a:r>
              <a:rPr lang="en-US" sz="2530" spc="-1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Develop and implement gamified learning modules tailored for vocational education, incorporating virtual scenarios that address the specific training needs of electricians. Integrate collaborative learning approaches within the game-based environment and establish a robust progress tracking system for both learners and instructors.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8214" y="2015743"/>
            <a:ext cx="449250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Main Objectives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1064" y="5705475"/>
            <a:ext cx="17866936" cy="2090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3090" lvl="1" indent="-296545" algn="l">
              <a:lnSpc>
                <a:spcPts val="3295"/>
              </a:lnSpc>
              <a:buFont typeface="Arial" panose="020B0604020202020204"/>
              <a:buChar char="•"/>
            </a:pPr>
            <a:r>
              <a:rPr lang="en-US" sz="2745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Identify and gamify key concepts in electrical systems.</a:t>
            </a:r>
          </a:p>
          <a:p>
            <a:pPr marL="593090" lvl="1" indent="-296545" algn="l">
              <a:lnSpc>
                <a:spcPts val="3295"/>
              </a:lnSpc>
              <a:buFont typeface="Arial" panose="020B0604020202020204"/>
              <a:buChar char="•"/>
            </a:pPr>
            <a:r>
              <a:rPr lang="en-US" sz="2745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Develop interactive modules with quizzes and games.</a:t>
            </a:r>
          </a:p>
          <a:p>
            <a:pPr marL="593090" lvl="1" indent="-296545" algn="l">
              <a:lnSpc>
                <a:spcPts val="3295"/>
              </a:lnSpc>
              <a:buFont typeface="Arial" panose="020B0604020202020204"/>
              <a:buChar char="•"/>
            </a:pPr>
            <a:r>
              <a:rPr lang="en-US" sz="2745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Create and refine realistic virtual scenarios for electricians.</a:t>
            </a:r>
          </a:p>
          <a:p>
            <a:pPr marL="593090" lvl="1" indent="-296545" algn="l">
              <a:lnSpc>
                <a:spcPts val="3295"/>
              </a:lnSpc>
              <a:buFont typeface="Arial" panose="020B0604020202020204"/>
              <a:buChar char="•"/>
            </a:pPr>
            <a:r>
              <a:rPr lang="en-US" sz="2745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Design team-based challenges and a platform for collaboration.</a:t>
            </a:r>
          </a:p>
          <a:p>
            <a:pPr marL="593090" lvl="1" indent="-296545" algn="l">
              <a:lnSpc>
                <a:spcPts val="3295"/>
              </a:lnSpc>
              <a:buFont typeface="Arial" panose="020B0604020202020204"/>
              <a:buChar char="•"/>
            </a:pPr>
            <a:r>
              <a:rPr lang="en-US" sz="2745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Implement a tracking system with analytics for monitoring progress and effectiveness.</a:t>
            </a:r>
          </a:p>
        </p:txBody>
      </p:sp>
      <p:sp>
        <p:nvSpPr>
          <p:cNvPr id="9" name="Freeform 9"/>
          <p:cNvSpPr/>
          <p:nvPr/>
        </p:nvSpPr>
        <p:spPr>
          <a:xfrm>
            <a:off x="638121" y="730668"/>
            <a:ext cx="871376" cy="879836"/>
          </a:xfrm>
          <a:custGeom>
            <a:avLst/>
            <a:gdLst/>
            <a:ahLst/>
            <a:cxnLst/>
            <a:rect l="l" t="t" r="r" b="b"/>
            <a:pathLst>
              <a:path w="871376" h="879836">
                <a:moveTo>
                  <a:pt x="0" y="0"/>
                </a:moveTo>
                <a:lnTo>
                  <a:pt x="871376" y="0"/>
                </a:lnTo>
                <a:lnTo>
                  <a:pt x="871376" y="879835"/>
                </a:lnTo>
                <a:lnTo>
                  <a:pt x="0" y="8798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83941" y="407523"/>
            <a:ext cx="1602009" cy="1526124"/>
          </a:xfrm>
          <a:custGeom>
            <a:avLst/>
            <a:gdLst/>
            <a:ahLst/>
            <a:cxnLst/>
            <a:rect l="l" t="t" r="r" b="b"/>
            <a:pathLst>
              <a:path w="1602009" h="1526124">
                <a:moveTo>
                  <a:pt x="0" y="0"/>
                </a:moveTo>
                <a:lnTo>
                  <a:pt x="1602009" y="0"/>
                </a:lnTo>
                <a:lnTo>
                  <a:pt x="1602009" y="1526125"/>
                </a:lnTo>
                <a:lnTo>
                  <a:pt x="0" y="1526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829704" y="506523"/>
            <a:ext cx="559448" cy="600383"/>
          </a:xfrm>
          <a:custGeom>
            <a:avLst/>
            <a:gdLst/>
            <a:ahLst/>
            <a:cxnLst/>
            <a:rect l="l" t="t" r="r" b="b"/>
            <a:pathLst>
              <a:path w="559448" h="600383">
                <a:moveTo>
                  <a:pt x="0" y="0"/>
                </a:moveTo>
                <a:lnTo>
                  <a:pt x="559448" y="0"/>
                </a:lnTo>
                <a:lnTo>
                  <a:pt x="559448" y="600382"/>
                </a:lnTo>
                <a:lnTo>
                  <a:pt x="0" y="600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97723" y="1933648"/>
            <a:ext cx="480797" cy="412284"/>
          </a:xfrm>
          <a:custGeom>
            <a:avLst/>
            <a:gdLst/>
            <a:ahLst/>
            <a:cxnLst/>
            <a:rect l="l" t="t" r="r" b="b"/>
            <a:pathLst>
              <a:path w="480797" h="412284">
                <a:moveTo>
                  <a:pt x="0" y="0"/>
                </a:moveTo>
                <a:lnTo>
                  <a:pt x="480796" y="0"/>
                </a:lnTo>
                <a:lnTo>
                  <a:pt x="480796" y="412283"/>
                </a:lnTo>
                <a:lnTo>
                  <a:pt x="0" y="4122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1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0" y="956070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7882111" y="-46800"/>
            <a:ext cx="10405889" cy="10287000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62235" y="3187679"/>
            <a:ext cx="7819876" cy="292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20"/>
              </a:lnSpc>
              <a:spcBef>
                <a:spcPct val="0"/>
              </a:spcBef>
            </a:pPr>
            <a:r>
              <a:rPr lang="en-US" sz="9600" spc="-6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Main Objective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01386" y="892154"/>
            <a:ext cx="9567338" cy="752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5000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Develop an AI-based training and assessment tool that transforms vocational education by providing personalized learning experiences, automating assessments with real-time feedback, and enhancing student engagement through gamification and interactive learning modules.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176529" y="12472"/>
            <a:ext cx="10111471" cy="10287000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6070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9616165" y="3717697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5" name="AutoShape 5"/>
          <p:cNvSpPr/>
          <p:nvPr/>
        </p:nvSpPr>
        <p:spPr>
          <a:xfrm>
            <a:off x="9616165" y="5780083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103624" y="3703409"/>
            <a:ext cx="5868632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9"/>
              </a:lnSpc>
              <a:spcBef>
                <a:spcPct val="0"/>
              </a:spcBef>
            </a:pPr>
            <a:r>
              <a:rPr lang="en-US" sz="7199" spc="-5" dirty="0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Methodology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98558" y="2446109"/>
            <a:ext cx="4660523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sz="4599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System Diagram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16165" y="6408258"/>
            <a:ext cx="471201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sz="4599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Requirements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92837" y="4451122"/>
            <a:ext cx="6878855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sz="4599" spc="-3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Tools and Technologies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994F5DBA-1B6F-FBAD-3037-A0EE44D8835D}"/>
              </a:ext>
            </a:extLst>
          </p:cNvPr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EF8ED03-BA33-A1A0-C3D6-015B90484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xmlns="" id="{1B54BABD-F922-C43D-BA95-6301E7D68B74}"/>
              </a:ext>
            </a:extLst>
          </p:cNvPr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AC1FED06-A3DB-D67A-1BEE-F47F54CA5CF8}"/>
              </a:ext>
            </a:extLst>
          </p:cNvPr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>
            <a:extLst>
              <a:ext uri="{FF2B5EF4-FFF2-40B4-BE49-F238E27FC236}">
                <a16:creationId xmlns:a16="http://schemas.microsoft.com/office/drawing/2014/main" xmlns="" id="{77507FF5-469D-66D4-C991-E541B706E149}"/>
              </a:ext>
            </a:extLst>
          </p:cNvPr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xmlns="" id="{3FE83A62-7817-EE83-2FC1-874403959F04}"/>
              </a:ext>
            </a:extLst>
          </p:cNvPr>
          <p:cNvSpPr txBox="1"/>
          <p:nvPr/>
        </p:nvSpPr>
        <p:spPr>
          <a:xfrm>
            <a:off x="4968152" y="282993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  <a:spcBef>
                <a:spcPct val="0"/>
              </a:spcBef>
            </a:pPr>
            <a:r>
              <a:rPr lang="en-US" sz="5799" spc="-4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System Diagram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xmlns="" id="{FF2EC782-841B-65B4-9B21-A3072A834F5C}"/>
              </a:ext>
            </a:extLst>
          </p:cNvPr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  <p:pic>
        <p:nvPicPr>
          <p:cNvPr id="12" name="Picture 11" descr="A computer screen shot of a computer scheme&#10;&#10;Description automatically generated">
            <a:extLst>
              <a:ext uri="{FF2B5EF4-FFF2-40B4-BE49-F238E27FC236}">
                <a16:creationId xmlns:a16="http://schemas.microsoft.com/office/drawing/2014/main" xmlns="" id="{66432A43-6375-C551-F38C-4277DCFE1E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432280"/>
            <a:ext cx="9496859" cy="811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49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4968152" y="282993"/>
            <a:ext cx="9024507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Tools and Technologies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47800" y="2271920"/>
            <a:ext cx="11353801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C#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PostgreSQL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 for version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 Planner for Project Management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621000" y="1866900"/>
            <a:ext cx="1866900" cy="10067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715999" y="4381500"/>
            <a:ext cx="990600" cy="9906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5616" y="5143500"/>
            <a:ext cx="1732284" cy="1630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096" y="2315587"/>
            <a:ext cx="2143125" cy="128587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3715999" y="6720213"/>
            <a:ext cx="1213934" cy="1251200"/>
          </a:xfrm>
          <a:prstGeom prst="rect">
            <a:avLst/>
          </a:prstGeom>
        </p:spPr>
      </p:pic>
      <p:sp>
        <p:nvSpPr>
          <p:cNvPr id="10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9972" r="-25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279415" y="570748"/>
            <a:ext cx="9729171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80"/>
              </a:lnSpc>
              <a:spcBef>
                <a:spcPct val="0"/>
              </a:spcBef>
            </a:pPr>
            <a:r>
              <a:rPr lang="en-US" sz="5900" spc="-4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Project Requirements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3315" y="2419218"/>
            <a:ext cx="484202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00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Functional requirements</a:t>
            </a:r>
          </a:p>
        </p:txBody>
      </p:sp>
      <p:sp>
        <p:nvSpPr>
          <p:cNvPr id="6" name="AutoShape 6"/>
          <p:cNvSpPr/>
          <p:nvPr/>
        </p:nvSpPr>
        <p:spPr>
          <a:xfrm>
            <a:off x="8616347" y="2428743"/>
            <a:ext cx="0" cy="6829557"/>
          </a:xfrm>
          <a:prstGeom prst="line">
            <a:avLst/>
          </a:prstGeom>
          <a:ln w="66675" cap="flat">
            <a:solidFill>
              <a:srgbClr val="808FA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081513" y="2419218"/>
            <a:ext cx="484202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00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Non-functional requirements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3315" y="4110289"/>
            <a:ext cx="7908870" cy="3359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Provide gamified modules with quizzes and puzzles for electrical.</a:t>
            </a: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Enable realistic virtual scenarios simulating industry challenges.</a:t>
            </a: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Support team-based challenges and learner communication.</a:t>
            </a: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Track progress, offer real-time feedback, and generate performance reports.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50430" y="4110289"/>
            <a:ext cx="7908870" cy="3359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Scalability</a:t>
            </a: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Usability  </a:t>
            </a: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Performance  </a:t>
            </a: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Security </a:t>
            </a: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Reliability </a:t>
            </a: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Compatibility</a:t>
            </a: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endParaRPr lang="en-US" sz="2740" dirty="0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endParaRPr lang="en-US" sz="2740" spc="-1" dirty="0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695C37F-3189-DD5C-666F-0B0001EC0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xmlns="" id="{3595E9D3-5522-6B72-0A07-B5973EFF289D}"/>
              </a:ext>
            </a:extLst>
          </p:cNvPr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0E8234D3-8E56-6B29-EEE1-8A7F8EEB6C71}"/>
              </a:ext>
            </a:extLst>
          </p:cNvPr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>
            <a:extLst>
              <a:ext uri="{FF2B5EF4-FFF2-40B4-BE49-F238E27FC236}">
                <a16:creationId xmlns:a16="http://schemas.microsoft.com/office/drawing/2014/main" xmlns="" id="{240B7D8E-DE63-0470-A195-4D0F75080AD3}"/>
              </a:ext>
            </a:extLst>
          </p:cNvPr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xmlns="" id="{B4E0E503-8E8C-EF99-1816-52DCB5B5B688}"/>
              </a:ext>
            </a:extLst>
          </p:cNvPr>
          <p:cNvSpPr txBox="1"/>
          <p:nvPr/>
        </p:nvSpPr>
        <p:spPr>
          <a:xfrm>
            <a:off x="2842133" y="309463"/>
            <a:ext cx="12437053" cy="842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Project Management -  MS Planner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xmlns="" id="{ADA0D54E-5B87-B880-40FF-C6680A2667D7}"/>
              </a:ext>
            </a:extLst>
          </p:cNvPr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4BCD144-EE88-AE87-D146-BB1390B6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500924"/>
            <a:ext cx="16741322" cy="783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296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41FDE43-CFF6-0BB0-ADE0-F2C102040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xmlns="" id="{7AF74BCF-9628-49D4-DE74-501F42651D6D}"/>
              </a:ext>
            </a:extLst>
          </p:cNvPr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DE72A139-3EAB-D33E-C755-2C3A2DA82758}"/>
              </a:ext>
            </a:extLst>
          </p:cNvPr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>
            <a:extLst>
              <a:ext uri="{FF2B5EF4-FFF2-40B4-BE49-F238E27FC236}">
                <a16:creationId xmlns:a16="http://schemas.microsoft.com/office/drawing/2014/main" xmlns="" id="{BFC3B5F9-AB75-E885-BDB4-E92ECCCA901F}"/>
              </a:ext>
            </a:extLst>
          </p:cNvPr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xmlns="" id="{E24DF01F-C298-12F0-62D0-9C7171FAFED7}"/>
              </a:ext>
            </a:extLst>
          </p:cNvPr>
          <p:cNvSpPr txBox="1"/>
          <p:nvPr/>
        </p:nvSpPr>
        <p:spPr>
          <a:xfrm>
            <a:off x="2842133" y="309463"/>
            <a:ext cx="12437053" cy="842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Risk Mitigation Plan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xmlns="" id="{252467F7-EA92-73BB-56B3-A090891432A5}"/>
              </a:ext>
            </a:extLst>
          </p:cNvPr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C744C56-37ED-B970-1137-C97A58FD7591}"/>
              </a:ext>
            </a:extLst>
          </p:cNvPr>
          <p:cNvSpPr txBox="1"/>
          <p:nvPr/>
        </p:nvSpPr>
        <p:spPr>
          <a:xfrm>
            <a:off x="1524000" y="1780324"/>
            <a:ext cx="11353801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Identified Risks: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Technical Challenges:</a:t>
            </a:r>
            <a:r>
              <a:rPr lang="en-US" sz="2000" dirty="0"/>
              <a:t> Delays in developing gamified modules and virtual scenarios.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User Adoption Resistance:</a:t>
            </a:r>
            <a:r>
              <a:rPr lang="en-US" sz="2000" dirty="0"/>
              <a:t> Reluctance from instructors or institutions to adopt the tool.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Data Security Risks:</a:t>
            </a:r>
            <a:r>
              <a:rPr lang="en-US" sz="2000" dirty="0"/>
              <a:t> Potential breaches affecting user data and system integrity.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Scalability Issues:</a:t>
            </a:r>
            <a:r>
              <a:rPr lang="en-US" sz="2000" dirty="0"/>
              <a:t> Performance challenges with increasing users.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dirty="0"/>
              <a:t>Mitigation Measures: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Technical Challenges:</a:t>
            </a:r>
            <a:r>
              <a:rPr lang="en-US" sz="2000" dirty="0"/>
              <a:t> Employ agile development, regular testing, and contingency plans for potential delays.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User Adoption Resistance:</a:t>
            </a:r>
            <a:r>
              <a:rPr lang="en-US" sz="2000" dirty="0"/>
              <a:t> Provide comprehensive training, pilot programs, and emphasize user-friendly design.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Data Security Risks:</a:t>
            </a:r>
            <a:r>
              <a:rPr lang="en-US" sz="2000" dirty="0"/>
              <a:t> Use robust encryption, regular audits, and compliance with data protection standards.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Scalability Issues:</a:t>
            </a:r>
            <a:r>
              <a:rPr lang="en-US" sz="2000" dirty="0"/>
              <a:t> Implement cloud-based infrastructure to ensure adaptability and reliability.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dirty="0"/>
              <a:t>Execution Plan: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Conduct risk assessments at each project phase.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Implement corrective actions promptly upon identifying risks.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Regularly update stakeholders on risk status and mitigation progress.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Prepare backup solutions for critical failure scenarios.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Maintain documentation for continuous improvement.</a:t>
            </a:r>
          </a:p>
          <a:p>
            <a:pPr>
              <a:buFont typeface="+mj-lt"/>
              <a:buAutoNum type="arabicPeriod"/>
            </a:pPr>
            <a:endParaRPr lang="en-US" sz="2000" dirty="0"/>
          </a:p>
          <a:p>
            <a:pPr algn="ctr"/>
            <a:r>
              <a:rPr lang="en-US" sz="2000" b="1" dirty="0"/>
              <a:t>Prepared to ensure project success under various challenges.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48206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274EF59-1981-6BA3-50BD-3BF6CEA16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xmlns="" id="{EF924C94-5053-8CE3-039A-EFDC3D9DCDF3}"/>
              </a:ext>
            </a:extLst>
          </p:cNvPr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BB264362-780B-B13F-397A-D1A911600DCA}"/>
              </a:ext>
            </a:extLst>
          </p:cNvPr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>
            <a:extLst>
              <a:ext uri="{FF2B5EF4-FFF2-40B4-BE49-F238E27FC236}">
                <a16:creationId xmlns:a16="http://schemas.microsoft.com/office/drawing/2014/main" xmlns="" id="{90AEE2DA-1982-CD45-11F4-D956CDD157B6}"/>
              </a:ext>
            </a:extLst>
          </p:cNvPr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xmlns="" id="{222D1135-567E-8CF6-D7D2-520C97F6C9C9}"/>
              </a:ext>
            </a:extLst>
          </p:cNvPr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Work Done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xmlns="" id="{7B0F1D5E-B74B-3719-1BEC-3056F8F68025}"/>
              </a:ext>
            </a:extLst>
          </p:cNvPr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6F13B3D-3433-8726-90E1-F2C1111B2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960" y="1673723"/>
            <a:ext cx="9677400" cy="74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40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0CEA0F4-81F4-BDBD-2307-39976F4D4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xmlns="" id="{7E4509EE-B521-1103-D6A1-691E8FCCD565}"/>
              </a:ext>
            </a:extLst>
          </p:cNvPr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28ADAB75-AD46-A21B-0E1C-8389720A0807}"/>
              </a:ext>
            </a:extLst>
          </p:cNvPr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>
            <a:extLst>
              <a:ext uri="{FF2B5EF4-FFF2-40B4-BE49-F238E27FC236}">
                <a16:creationId xmlns:a16="http://schemas.microsoft.com/office/drawing/2014/main" xmlns="" id="{68FA9CBF-A9BB-12B4-F0EF-627BE64DBF72}"/>
              </a:ext>
            </a:extLst>
          </p:cNvPr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xmlns="" id="{52483BEE-86AB-0D24-5CA0-58CC7197C947}"/>
              </a:ext>
            </a:extLst>
          </p:cNvPr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Work Done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xmlns="" id="{83475283-DE39-7E64-ED52-DA738D19C40E}"/>
              </a:ext>
            </a:extLst>
          </p:cNvPr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24C44A5-1317-3F1F-82A4-74100E555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666115"/>
            <a:ext cx="6318654" cy="7684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3E6B6C3-3CA4-86E2-A930-C641AB33B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1659860"/>
            <a:ext cx="7479114" cy="768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587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6AF230B-FDF1-D16C-34DC-8FC6F1B8F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xmlns="" id="{23643202-80CD-8E67-B6CD-2B962B36C57E}"/>
              </a:ext>
            </a:extLst>
          </p:cNvPr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08F166C1-AB97-7A0A-EC55-3CEE2CF49410}"/>
              </a:ext>
            </a:extLst>
          </p:cNvPr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>
            <a:extLst>
              <a:ext uri="{FF2B5EF4-FFF2-40B4-BE49-F238E27FC236}">
                <a16:creationId xmlns:a16="http://schemas.microsoft.com/office/drawing/2014/main" xmlns="" id="{09A092A9-27A6-CCC5-4455-15A69E5D7100}"/>
              </a:ext>
            </a:extLst>
          </p:cNvPr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xmlns="" id="{A842F7E3-57C1-F4B4-C032-CFFF521EFABF}"/>
              </a:ext>
            </a:extLst>
          </p:cNvPr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What must be Done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xmlns="" id="{2CACE7D7-CADF-EF17-53E9-71FE88671A2D}"/>
              </a:ext>
            </a:extLst>
          </p:cNvPr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EAEF372-6D99-F6C7-3664-8775188B2AD6}"/>
              </a:ext>
            </a:extLst>
          </p:cNvPr>
          <p:cNvSpPr txBox="1"/>
          <p:nvPr/>
        </p:nvSpPr>
        <p:spPr>
          <a:xfrm>
            <a:off x="1447800" y="2271920"/>
            <a:ext cx="1135380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more games and 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 game elements (avatars, points, badges, leaderboards)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Progress tracker and generation of performance report</a:t>
            </a:r>
          </a:p>
        </p:txBody>
      </p:sp>
    </p:spTree>
    <p:extLst>
      <p:ext uri="{BB962C8B-B14F-4D97-AF65-F5344CB8AC3E}">
        <p14:creationId xmlns:p14="http://schemas.microsoft.com/office/powerpoint/2010/main" val="25148867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9972" r="-25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221177" y="570748"/>
            <a:ext cx="631167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80"/>
              </a:lnSpc>
              <a:spcBef>
                <a:spcPct val="0"/>
              </a:spcBef>
            </a:pPr>
            <a:r>
              <a:rPr lang="en-US" sz="5900" spc="-4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1000" y="2663860"/>
            <a:ext cx="17678399" cy="6771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40"/>
              </a:lnSpc>
            </a:pPr>
            <a:r>
              <a:rPr lang="en-US" sz="2785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[1] T. H. Hsu, K. H. Lin, and Y. C. Kuo, "Gamification for Vocational Education: An Empirical Study of a Gamified Learning System," IEEE Access, vol. 8, pp. 88910-88922, 2020. DOI: 10.1109/ACCESS.2020.2995947.</a:t>
            </a:r>
          </a:p>
          <a:p>
            <a:pPr algn="l">
              <a:lnSpc>
                <a:spcPts val="3340"/>
              </a:lnSpc>
            </a:pPr>
            <a:endParaRPr lang="en-US" sz="2785" dirty="0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 algn="l">
              <a:lnSpc>
                <a:spcPts val="3340"/>
              </a:lnSpc>
            </a:pPr>
            <a:r>
              <a:rPr lang="en-US" sz="2785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[2</a:t>
            </a:r>
            <a:r>
              <a:rPr lang="en-US" sz="2785" u="sng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] </a:t>
            </a:r>
            <a:r>
              <a:rPr lang="en-US" sz="2785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M. Al-Ali, H. S. Al-Omari, and F. A. Al-</a:t>
            </a:r>
            <a:r>
              <a:rPr lang="en-US" sz="2785" dirty="0" err="1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Debei</a:t>
            </a:r>
            <a:r>
              <a:rPr lang="en-US" sz="2785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, "The Impact of Game-Based Learning on Vocational Training: A Case Study," IEEE Transactions on Education, vol. 62, no. 3, pp. 154-161, Aug. 2019. DOI: 10.1109/TE.2019.2915110.</a:t>
            </a:r>
          </a:p>
          <a:p>
            <a:pPr algn="l">
              <a:lnSpc>
                <a:spcPts val="3340"/>
              </a:lnSpc>
            </a:pPr>
            <a:endParaRPr lang="en-US" sz="2785" dirty="0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  <a:hlinkClick r:id="rId3" tooltip="https://link.springer.com/article/10.1186/s40561-019-0089-y"/>
            </a:endParaRPr>
          </a:p>
          <a:p>
            <a:pPr algn="l">
              <a:lnSpc>
                <a:spcPts val="3340"/>
              </a:lnSpc>
            </a:pPr>
            <a:r>
              <a:rPr lang="en-US" sz="2785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[3] Y. G. Li, Y. H. Chen, and J. J. Huang, "Design and Evaluation of a Gamified Learning Platform for Vocational Training," IEEE Transactions on Learning Technologies, vol. 12, no. 1, pp. 60-69, Jan.-Mar. 2019. DOI: 10.1109/TLT.2018.2879476.</a:t>
            </a:r>
          </a:p>
          <a:p>
            <a:pPr algn="l">
              <a:lnSpc>
                <a:spcPts val="3340"/>
              </a:lnSpc>
            </a:pPr>
            <a:endParaRPr lang="en-US" sz="2785" dirty="0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</a:endParaRPr>
          </a:p>
          <a:p>
            <a:pPr>
              <a:lnSpc>
                <a:spcPts val="3340"/>
              </a:lnSpc>
            </a:pPr>
            <a:r>
              <a:rPr lang="en-US" sz="2785" dirty="0">
                <a:solidFill>
                  <a:srgbClr val="2A266D"/>
                </a:solidFill>
                <a:latin typeface="Cambria Bold"/>
                <a:ea typeface="Cambria Bold"/>
                <a:cs typeface="Cambria Bold"/>
                <a:sym typeface="Cambria Bold"/>
              </a:rPr>
              <a:t>[4] L. H. Yang, J. C. Chen, and M. K. Tsai, "Integrating Gamification into Vocational Education: A Study on Learning Outcomes and Engagement," IEEE Transactions on Education, vol. 65, no. 4, pp. 381-388, Nov. 2022. DOI: 10.1109/TE.2022.3165629.</a:t>
            </a:r>
          </a:p>
          <a:p>
            <a:pPr algn="l">
              <a:lnSpc>
                <a:spcPts val="3340"/>
              </a:lnSpc>
            </a:pPr>
            <a:endParaRPr lang="en-US" sz="2785" u="sng" dirty="0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  <a:hlinkClick r:id="rId3" tooltip="https://link.springer.com/article/10.1186/s40561-019-0089-y"/>
            </a:endParaRPr>
          </a:p>
          <a:p>
            <a:pPr algn="l">
              <a:lnSpc>
                <a:spcPts val="3340"/>
              </a:lnSpc>
            </a:pPr>
            <a:endParaRPr lang="en-US" sz="2785" u="sng" dirty="0">
              <a:solidFill>
                <a:srgbClr val="2A266D"/>
              </a:solidFill>
              <a:latin typeface="Cambria Bold"/>
              <a:ea typeface="Cambria Bold"/>
              <a:cs typeface="Cambria Bold"/>
              <a:sym typeface="Cambria Bold"/>
              <a:hlinkClick r:id="rId3" tooltip="https://link.springer.com/article/10.1186/s40561-019-0089-y"/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0" y="956070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7882111" y="9720"/>
            <a:ext cx="10405889" cy="10287000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517876" y="3192442"/>
            <a:ext cx="6508047" cy="292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20"/>
              </a:lnSpc>
              <a:spcBef>
                <a:spcPct val="0"/>
              </a:spcBef>
            </a:pPr>
            <a:r>
              <a:rPr lang="en-US" sz="9600" spc="-6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Sub Objectives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516372" y="757100"/>
            <a:ext cx="10078845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50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Intelligent Tutor and Automated Assessment System with AI-Viva Session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8516372" y="2219188"/>
            <a:ext cx="9453705" cy="1905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7" name="AutoShape 7"/>
          <p:cNvSpPr/>
          <p:nvPr/>
        </p:nvSpPr>
        <p:spPr>
          <a:xfrm flipV="1">
            <a:off x="8596268" y="4213322"/>
            <a:ext cx="9453705" cy="1905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8" name="AutoShape 8"/>
          <p:cNvSpPr/>
          <p:nvPr/>
        </p:nvSpPr>
        <p:spPr>
          <a:xfrm flipV="1">
            <a:off x="8596278" y="6121379"/>
            <a:ext cx="9453705" cy="1905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8629986" y="2649517"/>
            <a:ext cx="9567338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50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AI powered Virtual mentor and Support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96268" y="4591050"/>
            <a:ext cx="9567338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500" spc="-2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Skill-Based Adaptive and Personalized Learning Path Component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29986" y="6497617"/>
            <a:ext cx="9658014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Gamification and Game-Based Learning for Vocational Education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500">
              <a:solidFill>
                <a:srgbClr val="000000"/>
              </a:solidFill>
              <a:latin typeface="Cambria Bold"/>
              <a:ea typeface="Cambria Bold"/>
              <a:cs typeface="Cambria Bold"/>
              <a:sym typeface="Cambria Bold"/>
            </a:endParaRPr>
          </a:p>
        </p:txBody>
      </p:sp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610"/>
            <a:ext cx="18288000" cy="10328220"/>
          </a:xfrm>
          <a:prstGeom prst="rect">
            <a:avLst/>
          </a:prstGeom>
        </p:spPr>
      </p:pic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60960" y="950526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33462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4081717" y="142875"/>
            <a:ext cx="10124565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Overall System Diagram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44929" y="9695153"/>
            <a:ext cx="674931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IT21189258 | Vilajini.Y | 24-25J-185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00200" y="1257300"/>
            <a:ext cx="15468600" cy="807720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BE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68842" y="0"/>
            <a:ext cx="7046382" cy="10296720"/>
          </a:xfrm>
          <a:custGeom>
            <a:avLst/>
            <a:gdLst/>
            <a:ahLst/>
            <a:cxnLst/>
            <a:rect l="l" t="t" r="r" b="b"/>
            <a:pathLst>
              <a:path w="7046382" h="10296720">
                <a:moveTo>
                  <a:pt x="0" y="0"/>
                </a:moveTo>
                <a:lnTo>
                  <a:pt x="7046382" y="0"/>
                </a:lnTo>
                <a:lnTo>
                  <a:pt x="7046382" y="10296720"/>
                </a:lnTo>
                <a:lnTo>
                  <a:pt x="0" y="10296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l="-30275" r="-15852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6070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 t="-929972" r="-257299"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4" name="Group 4"/>
          <p:cNvGrpSpPr/>
          <p:nvPr/>
        </p:nvGrpSpPr>
        <p:grpSpPr>
          <a:xfrm>
            <a:off x="0" y="10015380"/>
            <a:ext cx="18288180" cy="271620"/>
            <a:chOff x="0" y="0"/>
            <a:chExt cx="24384240" cy="3621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254" cy="362204"/>
            </a:xfrm>
            <a:custGeom>
              <a:avLst/>
              <a:gdLst/>
              <a:ahLst/>
              <a:cxnLst/>
              <a:rect l="l" t="t" r="r" b="b"/>
              <a:pathLst>
                <a:path w="24384254" h="362204">
                  <a:moveTo>
                    <a:pt x="0" y="362204"/>
                  </a:moveTo>
                  <a:lnTo>
                    <a:pt x="9606915" y="0"/>
                  </a:lnTo>
                  <a:lnTo>
                    <a:pt x="24384254" y="362204"/>
                  </a:lnTo>
                  <a:lnTo>
                    <a:pt x="0" y="362204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037940" y="9789382"/>
            <a:ext cx="1004544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IT21189258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Vilajini.Y</a:t>
            </a:r>
            <a:r>
              <a:rPr lang="en-US" sz="270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  24-25J-185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009650"/>
            <a:ext cx="9941825" cy="6390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5"/>
              </a:lnSpc>
            </a:pPr>
            <a:r>
              <a:rPr lang="en-US" sz="7135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Automated Assessment  System with AI-Viva Session</a:t>
            </a:r>
          </a:p>
          <a:p>
            <a:pPr algn="ctr">
              <a:lnSpc>
                <a:spcPts val="8565"/>
              </a:lnSpc>
            </a:pPr>
            <a:endParaRPr lang="en-US" sz="7135">
              <a:solidFill>
                <a:srgbClr val="000000"/>
              </a:solidFill>
              <a:latin typeface="Cambria Bold Italics"/>
              <a:ea typeface="Cambria Bold Italics"/>
              <a:cs typeface="Cambria Bold Italics"/>
              <a:sym typeface="Cambria Bold Italics"/>
            </a:endParaRPr>
          </a:p>
          <a:p>
            <a:pPr algn="r">
              <a:lnSpc>
                <a:spcPts val="5190"/>
              </a:lnSpc>
            </a:pPr>
            <a:r>
              <a:rPr lang="en-US" sz="4325">
                <a:solidFill>
                  <a:srgbClr val="122E54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It21189258</a:t>
            </a:r>
          </a:p>
          <a:p>
            <a:pPr algn="r">
              <a:lnSpc>
                <a:spcPts val="5190"/>
              </a:lnSpc>
            </a:pPr>
            <a:r>
              <a:rPr lang="en-US" sz="4325">
                <a:solidFill>
                  <a:srgbClr val="122E54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Vilajini.Y</a:t>
            </a:r>
          </a:p>
          <a:p>
            <a:pPr algn="r">
              <a:lnSpc>
                <a:spcPts val="5190"/>
              </a:lnSpc>
              <a:spcBef>
                <a:spcPct val="0"/>
              </a:spcBef>
            </a:pPr>
            <a:r>
              <a:rPr lang="en-US" sz="4325" spc="-3">
                <a:solidFill>
                  <a:srgbClr val="122E54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Information Technology</a:t>
            </a:r>
            <a:r>
              <a:rPr lang="en-US" sz="4325" spc="-3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Notes Theme">
  <a:themeElements>
    <a:clrScheme name="Office Notes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Notes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Notes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>
          <a:solidFill>
            <a:schemeClr val="phClr"/>
          </a:solidFill>
          <a:prstDash val="solid"/>
        </a:ln>
        <a:ln w="38100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3" ma:contentTypeDescription="Create a new document." ma:contentTypeScope="" ma:versionID="82e70f973760d71ce5f1e502bb013d03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4d1e6b93f11312e598310e1d6362e66b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Props1.xml><?xml version="1.0" encoding="utf-8"?>
<ds:datastoreItem xmlns:ds="http://schemas.openxmlformats.org/officeDocument/2006/customXml" ds:itemID="{E0E48D0F-8CDD-42B9-BF51-71DB42BFA7F9}"/>
</file>

<file path=customXml/itemProps2.xml><?xml version="1.0" encoding="utf-8"?>
<ds:datastoreItem xmlns:ds="http://schemas.openxmlformats.org/officeDocument/2006/customXml" ds:itemID="{241F1B54-5C80-497F-A893-5C5649534254}"/>
</file>

<file path=customXml/itemProps3.xml><?xml version="1.0" encoding="utf-8"?>
<ds:datastoreItem xmlns:ds="http://schemas.openxmlformats.org/officeDocument/2006/customXml" ds:itemID="{52BA1AAC-B66D-4EC8-99B5-01BC1F6B729C}"/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2721</Words>
  <Application>Microsoft Office PowerPoint</Application>
  <PresentationFormat>Custom</PresentationFormat>
  <Paragraphs>486</Paragraphs>
  <Slides>70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Arial</vt:lpstr>
      <vt:lpstr>Calibri</vt:lpstr>
      <vt:lpstr>Cambria</vt:lpstr>
      <vt:lpstr>Cambria Bold</vt:lpstr>
      <vt:lpstr>Cambria Bold Italics</vt:lpstr>
      <vt:lpstr>League Spartan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Proposal-prsentation-stuct.ppt</dc:title>
  <dc:creator>Prathosh Niles</dc:creator>
  <cp:lastModifiedBy>Hyper</cp:lastModifiedBy>
  <cp:revision>16</cp:revision>
  <dcterms:created xsi:type="dcterms:W3CDTF">2006-08-16T00:00:00Z</dcterms:created>
  <dcterms:modified xsi:type="dcterms:W3CDTF">2024-12-05T02:35:31Z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19E4C707167041A5B2FCB03C80DBBE62_12</vt:lpwstr>
  </property>
  <property fmtid="{D5CDD505-2E9C-101B-9397-08002B2CF9AE}" pid="3" name="KSOProductBuildVer">
    <vt:lpwstr>1033-12.2.0.18911</vt:lpwstr>
  </property>
  <property fmtid="{D5CDD505-2E9C-101B-9397-08002B2CF9AE}" pid="4" name="ContentTypeId">
    <vt:lpwstr>0x0101007D2C76CD229CDD4285A19EEDA46A2A94</vt:lpwstr>
  </property>
</Properties>
</file>